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4" autoAdjust="0"/>
    <p:restoredTop sz="94660"/>
  </p:normalViewPr>
  <p:slideViewPr>
    <p:cSldViewPr snapToGrid="0">
      <p:cViewPr varScale="1">
        <p:scale>
          <a:sx n="86" d="100"/>
          <a:sy n="86" d="100"/>
        </p:scale>
        <p:origin x="-72" y="-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FD6E-0771-4DB6-BBEC-C5B719C54F4B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598-8274-423B-98C5-93181CE1264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910731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FD6E-0771-4DB6-BBEC-C5B719C54F4B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598-8274-423B-98C5-93181CE1264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878283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FD6E-0771-4DB6-BBEC-C5B719C54F4B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598-8274-423B-98C5-93181CE1264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695519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FD6E-0771-4DB6-BBEC-C5B719C54F4B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598-8274-423B-98C5-93181CE1264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806806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FD6E-0771-4DB6-BBEC-C5B719C54F4B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598-8274-423B-98C5-93181CE1264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335650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FD6E-0771-4DB6-BBEC-C5B719C54F4B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598-8274-423B-98C5-93181CE1264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03960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FD6E-0771-4DB6-BBEC-C5B719C54F4B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598-8274-423B-98C5-93181CE1264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893291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FD6E-0771-4DB6-BBEC-C5B719C54F4B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598-8274-423B-98C5-93181CE1264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330327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FD6E-0771-4DB6-BBEC-C5B719C54F4B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598-8274-423B-98C5-93181CE1264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039567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FD6E-0771-4DB6-BBEC-C5B719C54F4B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598-8274-423B-98C5-93181CE1264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32078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FD6E-0771-4DB6-BBEC-C5B719C54F4B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598-8274-423B-98C5-93181CE1264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613744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DFD6E-0771-4DB6-BBEC-C5B719C54F4B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9B598-8274-423B-98C5-93181CE1264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490706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12.png"/><Relationship Id="rId10" Type="http://schemas.openxmlformats.org/officeDocument/2006/relationships/image" Target="../media/image14.jpeg"/><Relationship Id="rId4" Type="http://schemas.openxmlformats.org/officeDocument/2006/relationships/image" Target="../media/image3.png"/><Relationship Id="rId9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11" name="Csoportba foglalás 10"/>
          <p:cNvGrpSpPr/>
          <p:nvPr/>
        </p:nvGrpSpPr>
        <p:grpSpPr>
          <a:xfrm>
            <a:off x="1223493" y="192043"/>
            <a:ext cx="6065949" cy="6195878"/>
            <a:chOff x="1764405" y="192043"/>
            <a:chExt cx="4995517" cy="5247859"/>
          </a:xfrm>
        </p:grpSpPr>
        <p:sp>
          <p:nvSpPr>
            <p:cNvPr id="9" name="Ellipszis 8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Szövegdoboz 9"/>
          <p:cNvSpPr txBox="1"/>
          <p:nvPr/>
        </p:nvSpPr>
        <p:spPr>
          <a:xfrm>
            <a:off x="3441455" y="4223906"/>
            <a:ext cx="1756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dirty="0" smtClean="0">
                <a:latin typeface="Arial Black" panose="020B0A04020102020204" pitchFamily="34" charset="0"/>
              </a:rPr>
              <a:t>VIFFE</a:t>
            </a:r>
            <a:endParaRPr lang="hu-HU" sz="36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261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944861" y="633901"/>
            <a:ext cx="6186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>
                <a:latin typeface="Arial Black" panose="020B0A04020102020204" pitchFamily="34" charset="0"/>
              </a:rPr>
              <a:t>CENTRALISATION VS DECENTRALISATION</a:t>
            </a:r>
            <a:endParaRPr lang="hu-HU" sz="2000" b="1" dirty="0">
              <a:latin typeface="Arial Black" panose="020B0A04020102020204" pitchFamily="34" charset="0"/>
            </a:endParaRPr>
          </a:p>
        </p:txBody>
      </p:sp>
      <p:sp>
        <p:nvSpPr>
          <p:cNvPr id="16" name="Balra-jobbra nyíl 15"/>
          <p:cNvSpPr/>
          <p:nvPr/>
        </p:nvSpPr>
        <p:spPr>
          <a:xfrm>
            <a:off x="629392" y="3135086"/>
            <a:ext cx="8146473" cy="843148"/>
          </a:xfrm>
          <a:prstGeom prst="left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Szövegdoboz 16"/>
          <p:cNvSpPr txBox="1"/>
          <p:nvPr/>
        </p:nvSpPr>
        <p:spPr>
          <a:xfrm>
            <a:off x="0" y="1864426"/>
            <a:ext cx="34973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u="sng" dirty="0" smtClean="0"/>
              <a:t>FULLY CENTRALISED DECISIONS</a:t>
            </a:r>
          </a:p>
          <a:p>
            <a:endParaRPr lang="hu-HU" sz="2000" b="1" dirty="0"/>
          </a:p>
        </p:txBody>
      </p:sp>
      <p:sp>
        <p:nvSpPr>
          <p:cNvPr id="18" name="Szövegdoboz 17"/>
          <p:cNvSpPr txBox="1"/>
          <p:nvPr/>
        </p:nvSpPr>
        <p:spPr>
          <a:xfrm>
            <a:off x="190005" y="2315688"/>
            <a:ext cx="271721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/>
              <a:t>FEELING OF DICTATORSHIP</a:t>
            </a:r>
            <a:endParaRPr lang="hu-HU" b="1" dirty="0"/>
          </a:p>
        </p:txBody>
      </p:sp>
      <p:sp>
        <p:nvSpPr>
          <p:cNvPr id="19" name="Szövegdoboz 18"/>
          <p:cNvSpPr txBox="1"/>
          <p:nvPr/>
        </p:nvSpPr>
        <p:spPr>
          <a:xfrm>
            <a:off x="5646632" y="1921824"/>
            <a:ext cx="34973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u="sng" dirty="0" smtClean="0"/>
              <a:t>FULLY CENTRALISED DECISIONS</a:t>
            </a:r>
          </a:p>
          <a:p>
            <a:endParaRPr lang="hu-HU" sz="2000" b="1" dirty="0"/>
          </a:p>
        </p:txBody>
      </p:sp>
      <p:sp>
        <p:nvSpPr>
          <p:cNvPr id="20" name="Szövegdoboz 19"/>
          <p:cNvSpPr txBox="1"/>
          <p:nvPr/>
        </p:nvSpPr>
        <p:spPr>
          <a:xfrm>
            <a:off x="6992586" y="2384960"/>
            <a:ext cx="8531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/>
              <a:t>CHAOS</a:t>
            </a:r>
            <a:endParaRPr lang="hu-HU" b="1" dirty="0"/>
          </a:p>
        </p:txBody>
      </p:sp>
      <p:sp>
        <p:nvSpPr>
          <p:cNvPr id="21" name="Lefelé nyíl 20"/>
          <p:cNvSpPr/>
          <p:nvPr/>
        </p:nvSpPr>
        <p:spPr>
          <a:xfrm>
            <a:off x="463138" y="2814452"/>
            <a:ext cx="296883" cy="76002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Lefelé nyíl 21"/>
          <p:cNvSpPr/>
          <p:nvPr/>
        </p:nvSpPr>
        <p:spPr>
          <a:xfrm>
            <a:off x="8655133" y="2812473"/>
            <a:ext cx="296883" cy="76002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3" name="Szövegdoboz 22"/>
          <p:cNvSpPr txBox="1"/>
          <p:nvPr/>
        </p:nvSpPr>
        <p:spPr>
          <a:xfrm>
            <a:off x="166255" y="4512624"/>
            <a:ext cx="395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u="sng" dirty="0" smtClean="0">
                <a:solidFill>
                  <a:srgbClr val="0070C0"/>
                </a:solidFill>
              </a:rPr>
              <a:t>TELJESEN CENTRALIZÁLT DÖNTÉSEK</a:t>
            </a:r>
            <a:endParaRPr lang="hu-HU" sz="2000" b="1" u="sng" dirty="0">
              <a:solidFill>
                <a:srgbClr val="0070C0"/>
              </a:solidFill>
            </a:endParaRPr>
          </a:p>
        </p:txBody>
      </p:sp>
      <p:sp>
        <p:nvSpPr>
          <p:cNvPr id="24" name="Szövegdoboz 23"/>
          <p:cNvSpPr txBox="1"/>
          <p:nvPr/>
        </p:nvSpPr>
        <p:spPr>
          <a:xfrm>
            <a:off x="605643" y="4987636"/>
            <a:ext cx="2205155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A DIKTATÚRA ÉRZETE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5033159" y="4641273"/>
            <a:ext cx="42375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u="sng" dirty="0" smtClean="0">
                <a:solidFill>
                  <a:srgbClr val="0070C0"/>
                </a:solidFill>
              </a:rPr>
              <a:t>TELJESEN DECENTRALIZÁLT DÖNTÉSEK</a:t>
            </a:r>
            <a:endParaRPr lang="hu-HU" sz="2000" b="1" u="sng" dirty="0">
              <a:solidFill>
                <a:srgbClr val="0070C0"/>
              </a:solidFill>
            </a:endParaRPr>
          </a:p>
        </p:txBody>
      </p:sp>
      <p:sp>
        <p:nvSpPr>
          <p:cNvPr id="26" name="Szövegdoboz 25"/>
          <p:cNvSpPr txBox="1"/>
          <p:nvPr/>
        </p:nvSpPr>
        <p:spPr>
          <a:xfrm>
            <a:off x="7218219" y="5068783"/>
            <a:ext cx="822726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KÁOSZ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27" name="Felfelé nyíl 26"/>
          <p:cNvSpPr/>
          <p:nvPr/>
        </p:nvSpPr>
        <p:spPr>
          <a:xfrm>
            <a:off x="510640" y="3550722"/>
            <a:ext cx="225630" cy="80752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8" name="Felfelé nyíl 27"/>
          <p:cNvSpPr/>
          <p:nvPr/>
        </p:nvSpPr>
        <p:spPr>
          <a:xfrm>
            <a:off x="8678883" y="3548743"/>
            <a:ext cx="298861" cy="80752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90533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944861" y="633901"/>
            <a:ext cx="6186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>
                <a:latin typeface="Arial Black" panose="020B0A04020102020204" pitchFamily="34" charset="0"/>
              </a:rPr>
              <a:t>CENTRALISATION VS DECENTRALISATION</a:t>
            </a:r>
            <a:endParaRPr lang="hu-HU" sz="2000" b="1" dirty="0">
              <a:latin typeface="Arial Black" panose="020B0A04020102020204" pitchFamily="34" charset="0"/>
            </a:endParaRPr>
          </a:p>
        </p:txBody>
      </p:sp>
      <p:sp>
        <p:nvSpPr>
          <p:cNvPr id="16" name="Balra-jobbra nyíl 15"/>
          <p:cNvSpPr/>
          <p:nvPr/>
        </p:nvSpPr>
        <p:spPr>
          <a:xfrm>
            <a:off x="629392" y="3135086"/>
            <a:ext cx="8146473" cy="843148"/>
          </a:xfrm>
          <a:prstGeom prst="left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Szövegdoboz 16"/>
          <p:cNvSpPr txBox="1"/>
          <p:nvPr/>
        </p:nvSpPr>
        <p:spPr>
          <a:xfrm>
            <a:off x="0" y="1864426"/>
            <a:ext cx="34973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u="sng" dirty="0" smtClean="0"/>
              <a:t>FULLY CENTRALISED DECISIONS</a:t>
            </a:r>
          </a:p>
          <a:p>
            <a:endParaRPr lang="hu-HU" sz="2000" b="1" dirty="0"/>
          </a:p>
        </p:txBody>
      </p:sp>
      <p:sp>
        <p:nvSpPr>
          <p:cNvPr id="18" name="Szövegdoboz 17"/>
          <p:cNvSpPr txBox="1"/>
          <p:nvPr/>
        </p:nvSpPr>
        <p:spPr>
          <a:xfrm>
            <a:off x="190005" y="2315688"/>
            <a:ext cx="271721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/>
              <a:t>FEELING OF DICTATORSHIP</a:t>
            </a:r>
            <a:endParaRPr lang="hu-HU" b="1" dirty="0"/>
          </a:p>
        </p:txBody>
      </p:sp>
      <p:sp>
        <p:nvSpPr>
          <p:cNvPr id="19" name="Szövegdoboz 18"/>
          <p:cNvSpPr txBox="1"/>
          <p:nvPr/>
        </p:nvSpPr>
        <p:spPr>
          <a:xfrm>
            <a:off x="5646632" y="1921824"/>
            <a:ext cx="34973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u="sng" dirty="0" smtClean="0"/>
              <a:t>FULLY CENTRALISED DECISIONS</a:t>
            </a:r>
          </a:p>
          <a:p>
            <a:endParaRPr lang="hu-HU" sz="2000" b="1" dirty="0"/>
          </a:p>
        </p:txBody>
      </p:sp>
      <p:sp>
        <p:nvSpPr>
          <p:cNvPr id="20" name="Szövegdoboz 19"/>
          <p:cNvSpPr txBox="1"/>
          <p:nvPr/>
        </p:nvSpPr>
        <p:spPr>
          <a:xfrm>
            <a:off x="6992586" y="2384960"/>
            <a:ext cx="8531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/>
              <a:t>CHAOS</a:t>
            </a:r>
            <a:endParaRPr lang="hu-HU" b="1" dirty="0"/>
          </a:p>
        </p:txBody>
      </p:sp>
      <p:sp>
        <p:nvSpPr>
          <p:cNvPr id="21" name="Lefelé nyíl 20"/>
          <p:cNvSpPr/>
          <p:nvPr/>
        </p:nvSpPr>
        <p:spPr>
          <a:xfrm>
            <a:off x="463138" y="2814452"/>
            <a:ext cx="296883" cy="76002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Lefelé nyíl 21"/>
          <p:cNvSpPr/>
          <p:nvPr/>
        </p:nvSpPr>
        <p:spPr>
          <a:xfrm>
            <a:off x="8655133" y="2812473"/>
            <a:ext cx="296883" cy="76002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3" name="Szövegdoboz 22"/>
          <p:cNvSpPr txBox="1"/>
          <p:nvPr/>
        </p:nvSpPr>
        <p:spPr>
          <a:xfrm>
            <a:off x="166255" y="4512624"/>
            <a:ext cx="395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u="sng" dirty="0" smtClean="0">
                <a:solidFill>
                  <a:srgbClr val="0070C0"/>
                </a:solidFill>
              </a:rPr>
              <a:t>TELJESEN CENTRALIZÁLT DÖNTÉSEK</a:t>
            </a:r>
            <a:endParaRPr lang="hu-HU" sz="2000" b="1" u="sng" dirty="0">
              <a:solidFill>
                <a:srgbClr val="0070C0"/>
              </a:solidFill>
            </a:endParaRPr>
          </a:p>
        </p:txBody>
      </p:sp>
      <p:sp>
        <p:nvSpPr>
          <p:cNvPr id="24" name="Szövegdoboz 23"/>
          <p:cNvSpPr txBox="1"/>
          <p:nvPr/>
        </p:nvSpPr>
        <p:spPr>
          <a:xfrm>
            <a:off x="605643" y="4987636"/>
            <a:ext cx="2205155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A DIKTATÚRA ÉRZETE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5033159" y="4641273"/>
            <a:ext cx="42375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u="sng" dirty="0" smtClean="0">
                <a:solidFill>
                  <a:srgbClr val="0070C0"/>
                </a:solidFill>
              </a:rPr>
              <a:t>TELJESEN DECENTRALIZÁLT DÖNTÉSEK</a:t>
            </a:r>
            <a:endParaRPr lang="hu-HU" sz="2000" b="1" u="sng" dirty="0">
              <a:solidFill>
                <a:srgbClr val="0070C0"/>
              </a:solidFill>
            </a:endParaRPr>
          </a:p>
        </p:txBody>
      </p:sp>
      <p:sp>
        <p:nvSpPr>
          <p:cNvPr id="26" name="Szövegdoboz 25"/>
          <p:cNvSpPr txBox="1"/>
          <p:nvPr/>
        </p:nvSpPr>
        <p:spPr>
          <a:xfrm>
            <a:off x="7218219" y="5068783"/>
            <a:ext cx="822726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KÁOSZ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27" name="Felfelé nyíl 26"/>
          <p:cNvSpPr/>
          <p:nvPr/>
        </p:nvSpPr>
        <p:spPr>
          <a:xfrm>
            <a:off x="510640" y="3550722"/>
            <a:ext cx="225630" cy="80752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8" name="Felfelé nyíl 27"/>
          <p:cNvSpPr/>
          <p:nvPr/>
        </p:nvSpPr>
        <p:spPr>
          <a:xfrm>
            <a:off x="8678883" y="3548743"/>
            <a:ext cx="298861" cy="80752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9" name="Lefelé nyíl 28"/>
          <p:cNvSpPr/>
          <p:nvPr/>
        </p:nvSpPr>
        <p:spPr>
          <a:xfrm>
            <a:off x="3241964" y="2541319"/>
            <a:ext cx="1056904" cy="807523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15189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944861" y="633901"/>
            <a:ext cx="6186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>
                <a:latin typeface="Arial Black" panose="020B0A04020102020204" pitchFamily="34" charset="0"/>
              </a:rPr>
              <a:t>CENTRALISATION VS DECENTRALISATION</a:t>
            </a:r>
            <a:endParaRPr lang="hu-HU" sz="2000" b="1" dirty="0">
              <a:latin typeface="Arial Black" panose="020B0A04020102020204" pitchFamily="34" charset="0"/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219121" y="2090058"/>
            <a:ext cx="8924879" cy="83099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hu-HU" sz="2400" b="1" dirty="0" smtClean="0">
                <a:latin typeface="Arial Black" pitchFamily="34" charset="0"/>
              </a:rPr>
              <a:t>FULLY CENTRALISED AND FULLY DECENTRALISED </a:t>
            </a:r>
          </a:p>
          <a:p>
            <a:pPr algn="ctr"/>
            <a:r>
              <a:rPr lang="hu-HU" sz="2400" b="1" dirty="0" smtClean="0">
                <a:latin typeface="Arial Black" pitchFamily="34" charset="0"/>
              </a:rPr>
              <a:t>DECISIONS ARE EQUALLY BAD</a:t>
            </a:r>
            <a:endParaRPr lang="hu-HU" sz="2400" b="1" dirty="0">
              <a:latin typeface="Arial Black" pitchFamily="34" charset="0"/>
            </a:endParaRPr>
          </a:p>
        </p:txBody>
      </p:sp>
      <p:sp>
        <p:nvSpPr>
          <p:cNvPr id="17" name="Szövegdoboz 16"/>
          <p:cNvSpPr txBox="1"/>
          <p:nvPr/>
        </p:nvSpPr>
        <p:spPr>
          <a:xfrm>
            <a:off x="729811" y="4368141"/>
            <a:ext cx="7903510" cy="120032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hu-HU" sz="2400" b="1" dirty="0" smtClean="0">
                <a:solidFill>
                  <a:srgbClr val="0070C0"/>
                </a:solidFill>
                <a:latin typeface="Arial Black" pitchFamily="34" charset="0"/>
              </a:rPr>
              <a:t>A TELJESEN CENTRALIZÁLT ÉS A TELJESEN </a:t>
            </a:r>
          </a:p>
          <a:p>
            <a:pPr algn="ctr"/>
            <a:r>
              <a:rPr lang="hu-HU" sz="2400" b="1" dirty="0" smtClean="0">
                <a:solidFill>
                  <a:srgbClr val="0070C0"/>
                </a:solidFill>
                <a:latin typeface="Arial Black" pitchFamily="34" charset="0"/>
              </a:rPr>
              <a:t>DECENTRALIZÁLT DÖNTÉSEK </a:t>
            </a:r>
          </a:p>
          <a:p>
            <a:pPr algn="ctr"/>
            <a:r>
              <a:rPr lang="hu-HU" sz="2400" b="1" dirty="0" smtClean="0">
                <a:solidFill>
                  <a:srgbClr val="0070C0"/>
                </a:solidFill>
                <a:latin typeface="Arial Black" pitchFamily="34" charset="0"/>
              </a:rPr>
              <a:t>EGYFORMÁN ROSSZAK</a:t>
            </a:r>
            <a:endParaRPr lang="hu-HU" sz="2400" b="1" dirty="0">
              <a:solidFill>
                <a:srgbClr val="0070C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979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944861" y="633901"/>
            <a:ext cx="6186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>
                <a:latin typeface="Arial Black" panose="020B0A04020102020204" pitchFamily="34" charset="0"/>
              </a:rPr>
              <a:t>CENTRALISATION VS DECENTRALISATION</a:t>
            </a:r>
            <a:endParaRPr lang="hu-HU" sz="2000" b="1" dirty="0">
              <a:latin typeface="Arial Black" panose="020B0A04020102020204" pitchFamily="34" charset="0"/>
            </a:endParaRPr>
          </a:p>
        </p:txBody>
      </p:sp>
      <p:sp>
        <p:nvSpPr>
          <p:cNvPr id="18" name="Szövegdoboz 17"/>
          <p:cNvSpPr txBox="1"/>
          <p:nvPr/>
        </p:nvSpPr>
        <p:spPr>
          <a:xfrm>
            <a:off x="235792" y="1852551"/>
            <a:ext cx="8519512" cy="175432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>
                <a:latin typeface="Arial Black" pitchFamily="34" charset="0"/>
              </a:rPr>
              <a:t>THE RIGHT DECISION MAKING LEVEL IS, WHERE</a:t>
            </a:r>
          </a:p>
          <a:p>
            <a:endParaRPr lang="hu-HU" b="1" dirty="0" smtClean="0"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b="1" dirty="0" smtClean="0">
                <a:latin typeface="Arial Black" pitchFamily="34" charset="0"/>
              </a:rPr>
              <a:t>  ALL THE CONDITIONS AND CONSEQUENCES ARE KNOWN BEST</a:t>
            </a:r>
          </a:p>
          <a:p>
            <a:pPr>
              <a:buFont typeface="Arial" pitchFamily="34" charset="0"/>
              <a:buChar char="•"/>
            </a:pPr>
            <a:endParaRPr lang="hu-HU" b="1" dirty="0" smtClean="0"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b="1" dirty="0" smtClean="0">
                <a:latin typeface="Arial Black" pitchFamily="34" charset="0"/>
              </a:rPr>
              <a:t> WHERE DECISION MAKERS ARE MOST INTERESTED </a:t>
            </a:r>
          </a:p>
          <a:p>
            <a:r>
              <a:rPr lang="hu-HU" b="1" dirty="0" smtClean="0">
                <a:latin typeface="Arial Black" pitchFamily="34" charset="0"/>
              </a:rPr>
              <a:t>  IN THE BEST DECISION</a:t>
            </a:r>
            <a:endParaRPr lang="hu-HU" b="1" dirty="0">
              <a:latin typeface="Arial Black" pitchFamily="34" charset="0"/>
            </a:endParaRPr>
          </a:p>
        </p:txBody>
      </p:sp>
      <p:sp>
        <p:nvSpPr>
          <p:cNvPr id="19" name="Szövegdoboz 18"/>
          <p:cNvSpPr txBox="1"/>
          <p:nvPr/>
        </p:nvSpPr>
        <p:spPr>
          <a:xfrm>
            <a:off x="791952" y="4035631"/>
            <a:ext cx="7126759" cy="203132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  <a:latin typeface="Arial Black" pitchFamily="34" charset="0"/>
              </a:rPr>
              <a:t>AZ </a:t>
            </a:r>
            <a:r>
              <a:rPr lang="hu-HU" b="1" dirty="0" err="1" smtClean="0">
                <a:solidFill>
                  <a:srgbClr val="0070C0"/>
                </a:solidFill>
                <a:latin typeface="Arial Black" pitchFamily="34" charset="0"/>
              </a:rPr>
              <a:t>AZ</a:t>
            </a:r>
            <a:r>
              <a:rPr lang="hu-HU" b="1" dirty="0" smtClean="0">
                <a:solidFill>
                  <a:srgbClr val="0070C0"/>
                </a:solidFill>
                <a:latin typeface="Arial Black" pitchFamily="34" charset="0"/>
              </a:rPr>
              <a:t> OPTIMÁLIS DÖNTÉSHOZATALI SZINT, AHOL</a:t>
            </a:r>
          </a:p>
          <a:p>
            <a:endParaRPr lang="hu-HU" b="1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b="1" dirty="0" smtClean="0">
                <a:solidFill>
                  <a:srgbClr val="0070C0"/>
                </a:solidFill>
                <a:latin typeface="Arial Black" pitchFamily="34" charset="0"/>
              </a:rPr>
              <a:t>  MINDEN FELTÉTELT ÉS MINDEN KÖVETKEZMÉNYT </a:t>
            </a:r>
          </a:p>
          <a:p>
            <a:r>
              <a:rPr lang="hu-HU" b="1" dirty="0" smtClean="0">
                <a:solidFill>
                  <a:srgbClr val="0070C0"/>
                </a:solidFill>
                <a:latin typeface="Arial Black" pitchFamily="34" charset="0"/>
              </a:rPr>
              <a:t>    A LEGJOBBAN ISMERIK</a:t>
            </a:r>
          </a:p>
          <a:p>
            <a:pPr>
              <a:buFont typeface="Arial" pitchFamily="34" charset="0"/>
              <a:buChar char="•"/>
            </a:pPr>
            <a:endParaRPr lang="hu-HU" b="1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b="1" dirty="0" smtClean="0">
                <a:solidFill>
                  <a:srgbClr val="0070C0"/>
                </a:solidFill>
                <a:latin typeface="Arial Black" pitchFamily="34" charset="0"/>
              </a:rPr>
              <a:t> AHOL A DÖNTÉSHOZÓK A LEGINKÁBB ÉRDEKELTEK </a:t>
            </a:r>
          </a:p>
          <a:p>
            <a:r>
              <a:rPr lang="hu-HU" b="1" dirty="0" smtClean="0">
                <a:solidFill>
                  <a:srgbClr val="0070C0"/>
                </a:solidFill>
                <a:latin typeface="Arial Black" pitchFamily="34" charset="0"/>
              </a:rPr>
              <a:t>   A JÓ DÖNTÉSEKBEN</a:t>
            </a:r>
            <a:endParaRPr lang="hu-HU" b="1" dirty="0">
              <a:solidFill>
                <a:srgbClr val="0070C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739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944861" y="633901"/>
            <a:ext cx="6186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>
                <a:latin typeface="Arial Black" panose="020B0A04020102020204" pitchFamily="34" charset="0"/>
              </a:rPr>
              <a:t>CENTRALISATION VS DECENTRALISATION</a:t>
            </a:r>
            <a:endParaRPr lang="hu-HU" sz="2000" b="1" dirty="0">
              <a:latin typeface="Arial Black" panose="020B0A04020102020204" pitchFamily="34" charset="0"/>
            </a:endParaRPr>
          </a:p>
        </p:txBody>
      </p:sp>
      <p:sp>
        <p:nvSpPr>
          <p:cNvPr id="20" name="Téglalap 19"/>
          <p:cNvSpPr/>
          <p:nvPr/>
        </p:nvSpPr>
        <p:spPr>
          <a:xfrm>
            <a:off x="266820" y="2967335"/>
            <a:ext cx="8610369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THANKS FOR THE ATTENTION</a:t>
            </a:r>
          </a:p>
          <a:p>
            <a:pPr algn="ctr"/>
            <a:endParaRPr lang="hu-HU" sz="54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hu-H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KÖSZÖNÖM A FIGYELMET</a:t>
            </a:r>
            <a:endParaRPr lang="hu-H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5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087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11" name="Csoportba foglalás 10"/>
          <p:cNvGrpSpPr/>
          <p:nvPr/>
        </p:nvGrpSpPr>
        <p:grpSpPr>
          <a:xfrm>
            <a:off x="2846231" y="2603645"/>
            <a:ext cx="3554569" cy="3638931"/>
            <a:chOff x="1764405" y="192043"/>
            <a:chExt cx="4995517" cy="5247859"/>
          </a:xfrm>
        </p:grpSpPr>
        <p:sp>
          <p:nvSpPr>
            <p:cNvPr id="9" name="Ellipszis 8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Szövegdoboz 9"/>
          <p:cNvSpPr txBox="1"/>
          <p:nvPr/>
        </p:nvSpPr>
        <p:spPr>
          <a:xfrm>
            <a:off x="4145928" y="5067310"/>
            <a:ext cx="16088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 smtClean="0">
                <a:latin typeface="Arial Black" panose="020B0A04020102020204" pitchFamily="34" charset="0"/>
              </a:rPr>
              <a:t>VIFFE</a:t>
            </a:r>
            <a:endParaRPr lang="hu-HU" sz="2000" b="1" dirty="0">
              <a:latin typeface="Arial Black" panose="020B0A04020102020204" pitchFamily="34" charset="0"/>
            </a:endParaRPr>
          </a:p>
        </p:txBody>
      </p:sp>
      <p:sp>
        <p:nvSpPr>
          <p:cNvPr id="2" name="Szövegdoboz 1"/>
          <p:cNvSpPr txBox="1"/>
          <p:nvPr/>
        </p:nvSpPr>
        <p:spPr>
          <a:xfrm>
            <a:off x="1040832" y="482503"/>
            <a:ext cx="7061712" cy="830997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latin typeface="Arial Black" panose="020B0A04020102020204" pitchFamily="34" charset="0"/>
              </a:rPr>
              <a:t>VRAKUN’ AND ITS FRIENDS TO DISCUSS</a:t>
            </a:r>
          </a:p>
          <a:p>
            <a:pPr algn="ctr"/>
            <a:r>
              <a:rPr lang="hu-HU" sz="2400" dirty="0" smtClean="0">
                <a:latin typeface="Arial Black" panose="020B0A04020102020204" pitchFamily="34" charset="0"/>
              </a:rPr>
              <a:t> FUTURE PATHS FOR EUROPE   </a:t>
            </a:r>
            <a:r>
              <a:rPr lang="hu-HU" sz="2400" dirty="0" err="1" smtClean="0">
                <a:latin typeface="Arial Black" panose="020B0A04020102020204" pitchFamily="34" charset="0"/>
              </a:rPr>
              <a:t>EfC</a:t>
            </a:r>
            <a:r>
              <a:rPr lang="hu-HU" sz="2400" dirty="0" smtClean="0">
                <a:latin typeface="Arial Black" panose="020B0A04020102020204" pitchFamily="34" charset="0"/>
              </a:rPr>
              <a:t> 2021</a:t>
            </a:r>
            <a:endParaRPr lang="hu-HU" sz="2400" dirty="0">
              <a:latin typeface="Arial Black" panose="020B0A04020102020204" pitchFamily="34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31457" y="1661991"/>
            <a:ext cx="85958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800" b="1" dirty="0" smtClean="0">
                <a:latin typeface="Arial Black" panose="020B0A04020102020204" pitchFamily="34" charset="0"/>
              </a:rPr>
              <a:t>CENTRALISATION VS DECENTRALISATION</a:t>
            </a:r>
            <a:endParaRPr lang="hu-HU" sz="2800" b="1" dirty="0">
              <a:latin typeface="Arial Black" panose="020B0A04020102020204" pitchFamily="34" charset="0"/>
            </a:endParaRPr>
          </a:p>
        </p:txBody>
      </p:sp>
      <p:sp>
        <p:nvSpPr>
          <p:cNvPr id="21" name="Szövegdoboz 20"/>
          <p:cNvSpPr txBox="1"/>
          <p:nvPr/>
        </p:nvSpPr>
        <p:spPr>
          <a:xfrm>
            <a:off x="7595802" y="2287320"/>
            <a:ext cx="1013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LECTURE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xmlns="" val="420511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7" name="Szövegdoboz 16"/>
          <p:cNvSpPr txBox="1"/>
          <p:nvPr/>
        </p:nvSpPr>
        <p:spPr>
          <a:xfrm>
            <a:off x="546260" y="2246865"/>
            <a:ext cx="797455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400" b="1" dirty="0" smtClean="0">
                <a:latin typeface="Arial Black" panose="020B0A04020102020204" pitchFamily="34" charset="0"/>
              </a:rPr>
              <a:t>CENTRALISATION VS DECENTRALISATION</a:t>
            </a:r>
          </a:p>
          <a:p>
            <a:pPr algn="ctr"/>
            <a:endParaRPr lang="hu-HU" sz="2400" b="1" dirty="0">
              <a:latin typeface="Arial Black" panose="020B0A04020102020204" pitchFamily="34" charset="0"/>
            </a:endParaRPr>
          </a:p>
          <a:p>
            <a:pPr algn="ctr"/>
            <a:endParaRPr lang="hu-HU" sz="2400" b="1" dirty="0" smtClean="0">
              <a:latin typeface="Arial Black" panose="020B0A04020102020204" pitchFamily="34" charset="0"/>
            </a:endParaRPr>
          </a:p>
          <a:p>
            <a:pPr algn="ctr"/>
            <a:r>
              <a:rPr lang="hu-HU" sz="24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CENTRALIZÁLNI VAGY DECENTRALIZÁLNI…?!</a:t>
            </a:r>
            <a:endParaRPr lang="hu-HU" sz="24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356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grpSp>
        <p:nvGrpSpPr>
          <p:cNvPr id="21" name="Csoportba foglalás 20"/>
          <p:cNvGrpSpPr/>
          <p:nvPr/>
        </p:nvGrpSpPr>
        <p:grpSpPr>
          <a:xfrm>
            <a:off x="406400" y="6532880"/>
            <a:ext cx="591632" cy="81280"/>
            <a:chOff x="406400" y="6532880"/>
            <a:chExt cx="591632" cy="81280"/>
          </a:xfrm>
        </p:grpSpPr>
        <p:sp>
          <p:nvSpPr>
            <p:cNvPr id="16" name="Téglalap 15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7" name="Téglalap 16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8" name="Téglalap 17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9" name="Téglalap 18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20" name="Téglalap 19"/>
          <p:cNvSpPr/>
          <p:nvPr/>
        </p:nvSpPr>
        <p:spPr>
          <a:xfrm>
            <a:off x="1016000" y="7142480"/>
            <a:ext cx="114594" cy="812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22" name="Csoportba foglalás 21"/>
          <p:cNvGrpSpPr/>
          <p:nvPr/>
        </p:nvGrpSpPr>
        <p:grpSpPr>
          <a:xfrm>
            <a:off x="1899920" y="6532880"/>
            <a:ext cx="591632" cy="81280"/>
            <a:chOff x="406400" y="6532880"/>
            <a:chExt cx="591632" cy="81280"/>
          </a:xfrm>
        </p:grpSpPr>
        <p:sp>
          <p:nvSpPr>
            <p:cNvPr id="23" name="Téglalap 22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4" name="Téglalap 23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5" name="Téglalap 24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6" name="Téglalap 25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27" name="Csoportba foglalás 26"/>
          <p:cNvGrpSpPr/>
          <p:nvPr/>
        </p:nvGrpSpPr>
        <p:grpSpPr>
          <a:xfrm>
            <a:off x="1150432" y="6532880"/>
            <a:ext cx="591632" cy="81280"/>
            <a:chOff x="406400" y="6532880"/>
            <a:chExt cx="591632" cy="81280"/>
          </a:xfrm>
        </p:grpSpPr>
        <p:sp>
          <p:nvSpPr>
            <p:cNvPr id="28" name="Téglalap 27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9" name="Téglalap 28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0" name="Téglalap 29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1" name="Téglalap 30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32" name="Csoportba foglalás 31"/>
          <p:cNvGrpSpPr/>
          <p:nvPr/>
        </p:nvGrpSpPr>
        <p:grpSpPr>
          <a:xfrm>
            <a:off x="3380234" y="6532880"/>
            <a:ext cx="591632" cy="81280"/>
            <a:chOff x="406400" y="6532880"/>
            <a:chExt cx="591632" cy="81280"/>
          </a:xfrm>
        </p:grpSpPr>
        <p:sp>
          <p:nvSpPr>
            <p:cNvPr id="33" name="Téglalap 32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4" name="Téglalap 33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5" name="Téglalap 34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6" name="Téglalap 35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37" name="Csoportba foglalás 36"/>
          <p:cNvGrpSpPr/>
          <p:nvPr/>
        </p:nvGrpSpPr>
        <p:grpSpPr>
          <a:xfrm>
            <a:off x="2651760" y="6522720"/>
            <a:ext cx="591632" cy="81280"/>
            <a:chOff x="406400" y="6532880"/>
            <a:chExt cx="591632" cy="81280"/>
          </a:xfrm>
        </p:grpSpPr>
        <p:sp>
          <p:nvSpPr>
            <p:cNvPr id="38" name="Téglalap 37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9" name="Téglalap 38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0" name="Téglalap 39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1" name="Téglalap 40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42" name="Csoportba foglalás 41"/>
          <p:cNvGrpSpPr/>
          <p:nvPr/>
        </p:nvGrpSpPr>
        <p:grpSpPr>
          <a:xfrm>
            <a:off x="4910326" y="6532880"/>
            <a:ext cx="591632" cy="81280"/>
            <a:chOff x="406400" y="6532880"/>
            <a:chExt cx="591632" cy="81280"/>
          </a:xfrm>
        </p:grpSpPr>
        <p:sp>
          <p:nvSpPr>
            <p:cNvPr id="43" name="Téglalap 42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4" name="Téglalap 43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5" name="Téglalap 44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6" name="Téglalap 45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47" name="Csoportba foglalás 46"/>
          <p:cNvGrpSpPr/>
          <p:nvPr/>
        </p:nvGrpSpPr>
        <p:grpSpPr>
          <a:xfrm>
            <a:off x="4145280" y="6522720"/>
            <a:ext cx="591632" cy="81280"/>
            <a:chOff x="406400" y="6532880"/>
            <a:chExt cx="591632" cy="81280"/>
          </a:xfrm>
        </p:grpSpPr>
        <p:sp>
          <p:nvSpPr>
            <p:cNvPr id="48" name="Téglalap 47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9" name="Téglalap 48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0" name="Téglalap 49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1" name="Téglalap 50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52" name="Csoportba foglalás 51"/>
          <p:cNvGrpSpPr/>
          <p:nvPr/>
        </p:nvGrpSpPr>
        <p:grpSpPr>
          <a:xfrm>
            <a:off x="6432610" y="6532880"/>
            <a:ext cx="591632" cy="81280"/>
            <a:chOff x="406400" y="6532880"/>
            <a:chExt cx="591632" cy="81280"/>
          </a:xfrm>
        </p:grpSpPr>
        <p:sp>
          <p:nvSpPr>
            <p:cNvPr id="53" name="Téglalap 52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4" name="Téglalap 53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5" name="Téglalap 54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6" name="Téglalap 55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57" name="Csoportba foglalás 56"/>
          <p:cNvGrpSpPr/>
          <p:nvPr/>
        </p:nvGrpSpPr>
        <p:grpSpPr>
          <a:xfrm>
            <a:off x="5675372" y="6522720"/>
            <a:ext cx="591632" cy="81280"/>
            <a:chOff x="406400" y="6532880"/>
            <a:chExt cx="591632" cy="81280"/>
          </a:xfrm>
        </p:grpSpPr>
        <p:sp>
          <p:nvSpPr>
            <p:cNvPr id="58" name="Téglalap 57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9" name="Téglalap 58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0" name="Téglalap 59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1" name="Téglalap 60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62" name="Csoportba foglalás 61"/>
          <p:cNvGrpSpPr/>
          <p:nvPr/>
        </p:nvGrpSpPr>
        <p:grpSpPr>
          <a:xfrm>
            <a:off x="7964784" y="6543040"/>
            <a:ext cx="591632" cy="81280"/>
            <a:chOff x="406400" y="6532880"/>
            <a:chExt cx="591632" cy="81280"/>
          </a:xfrm>
        </p:grpSpPr>
        <p:sp>
          <p:nvSpPr>
            <p:cNvPr id="63" name="Téglalap 62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4" name="Téglalap 63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6" name="Téglalap 65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67" name="Csoportba foglalás 66"/>
          <p:cNvGrpSpPr/>
          <p:nvPr/>
        </p:nvGrpSpPr>
        <p:grpSpPr>
          <a:xfrm>
            <a:off x="7182040" y="6543040"/>
            <a:ext cx="591632" cy="81280"/>
            <a:chOff x="406400" y="6532880"/>
            <a:chExt cx="591632" cy="81280"/>
          </a:xfrm>
        </p:grpSpPr>
        <p:sp>
          <p:nvSpPr>
            <p:cNvPr id="68" name="Téglalap 67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9" name="Téglalap 68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0" name="Téglalap 69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1" name="Téglalap 70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72" name="Téglalap 71"/>
          <p:cNvSpPr/>
          <p:nvPr/>
        </p:nvSpPr>
        <p:spPr>
          <a:xfrm>
            <a:off x="520994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3" name="Téglalap 72"/>
          <p:cNvSpPr/>
          <p:nvPr/>
        </p:nvSpPr>
        <p:spPr>
          <a:xfrm>
            <a:off x="8069557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4" name="Téglalap 73"/>
          <p:cNvSpPr/>
          <p:nvPr/>
        </p:nvSpPr>
        <p:spPr>
          <a:xfrm>
            <a:off x="5789966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5" name="Téglalap 74"/>
          <p:cNvSpPr/>
          <p:nvPr/>
        </p:nvSpPr>
        <p:spPr>
          <a:xfrm>
            <a:off x="6513890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6" name="Téglalap 75"/>
          <p:cNvSpPr/>
          <p:nvPr/>
        </p:nvSpPr>
        <p:spPr>
          <a:xfrm>
            <a:off x="7290176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7" name="Téglalap 76"/>
          <p:cNvSpPr/>
          <p:nvPr/>
        </p:nvSpPr>
        <p:spPr>
          <a:xfrm>
            <a:off x="3496534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8" name="Téglalap 77"/>
          <p:cNvSpPr/>
          <p:nvPr/>
        </p:nvSpPr>
        <p:spPr>
          <a:xfrm>
            <a:off x="4268641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9" name="Téglalap 78"/>
          <p:cNvSpPr/>
          <p:nvPr/>
        </p:nvSpPr>
        <p:spPr>
          <a:xfrm>
            <a:off x="5024438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0" name="Téglalap 79"/>
          <p:cNvSpPr/>
          <p:nvPr/>
        </p:nvSpPr>
        <p:spPr>
          <a:xfrm>
            <a:off x="2014514" y="602488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1" name="Téglalap 80"/>
          <p:cNvSpPr/>
          <p:nvPr/>
        </p:nvSpPr>
        <p:spPr>
          <a:xfrm>
            <a:off x="2766354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2" name="Téglalap 81"/>
          <p:cNvSpPr/>
          <p:nvPr/>
        </p:nvSpPr>
        <p:spPr>
          <a:xfrm>
            <a:off x="1283368" y="602488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88" name="Csoportba foglalás 95"/>
          <p:cNvGrpSpPr/>
          <p:nvPr/>
        </p:nvGrpSpPr>
        <p:grpSpPr>
          <a:xfrm>
            <a:off x="463697" y="6197600"/>
            <a:ext cx="498082" cy="335280"/>
            <a:chOff x="463697" y="6197600"/>
            <a:chExt cx="498082" cy="335280"/>
          </a:xfrm>
        </p:grpSpPr>
        <p:cxnSp>
          <p:nvCxnSpPr>
            <p:cNvPr id="84" name="Egyenes összekötő nyíllal 83"/>
            <p:cNvCxnSpPr>
              <a:stCxn id="16" idx="0"/>
            </p:cNvCxnSpPr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Egyenes összekötő nyíllal 84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Egyenes összekötő nyíllal 85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Egyenes összekötő nyíllal 86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Csoportba foglalás 96"/>
          <p:cNvGrpSpPr/>
          <p:nvPr/>
        </p:nvGrpSpPr>
        <p:grpSpPr>
          <a:xfrm>
            <a:off x="5725772" y="6197600"/>
            <a:ext cx="498082" cy="335280"/>
            <a:chOff x="463697" y="6197600"/>
            <a:chExt cx="498082" cy="335280"/>
          </a:xfrm>
        </p:grpSpPr>
        <p:cxnSp>
          <p:nvCxnSpPr>
            <p:cNvPr id="98" name="Egyenes összekötő nyíllal 97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Egyenes összekötő nyíllal 98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Egyenes összekötő nyíllal 99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Egyenes összekötő nyíllal 100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Csoportba foglalás 101"/>
          <p:cNvGrpSpPr/>
          <p:nvPr/>
        </p:nvGrpSpPr>
        <p:grpSpPr>
          <a:xfrm>
            <a:off x="6467600" y="6197600"/>
            <a:ext cx="498082" cy="335280"/>
            <a:chOff x="463697" y="6197600"/>
            <a:chExt cx="498082" cy="335280"/>
          </a:xfrm>
        </p:grpSpPr>
        <p:cxnSp>
          <p:nvCxnSpPr>
            <p:cNvPr id="103" name="Egyenes összekötő nyíllal 102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Egyenes összekötő nyíllal 103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Egyenes összekötő nyíllal 104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Egyenes összekötő nyíllal 105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Csoportba foglalás 106"/>
          <p:cNvGrpSpPr/>
          <p:nvPr/>
        </p:nvGrpSpPr>
        <p:grpSpPr>
          <a:xfrm>
            <a:off x="7242003" y="6211442"/>
            <a:ext cx="498082" cy="335280"/>
            <a:chOff x="463697" y="6197600"/>
            <a:chExt cx="498082" cy="335280"/>
          </a:xfrm>
        </p:grpSpPr>
        <p:cxnSp>
          <p:nvCxnSpPr>
            <p:cNvPr id="108" name="Egyenes összekötő nyíllal 107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Egyenes összekötő nyíllal 108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Egyenes összekötő nyíllal 109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Egyenes összekötő nyíllal 110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Csoportba foglalás 111"/>
          <p:cNvGrpSpPr/>
          <p:nvPr/>
        </p:nvGrpSpPr>
        <p:grpSpPr>
          <a:xfrm>
            <a:off x="8022081" y="6177280"/>
            <a:ext cx="498082" cy="335280"/>
            <a:chOff x="463697" y="6197600"/>
            <a:chExt cx="498082" cy="335280"/>
          </a:xfrm>
        </p:grpSpPr>
        <p:cxnSp>
          <p:nvCxnSpPr>
            <p:cNvPr id="113" name="Egyenes összekötő nyíllal 112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Egyenes összekötő nyíllal 113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Egyenes összekötő nyíllal 114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Egyenes összekötő nyíllal 115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Csoportba foglalás 116"/>
          <p:cNvGrpSpPr/>
          <p:nvPr/>
        </p:nvGrpSpPr>
        <p:grpSpPr>
          <a:xfrm>
            <a:off x="2701289" y="6187440"/>
            <a:ext cx="498082" cy="335280"/>
            <a:chOff x="463697" y="6197600"/>
            <a:chExt cx="498082" cy="335280"/>
          </a:xfrm>
        </p:grpSpPr>
        <p:cxnSp>
          <p:nvCxnSpPr>
            <p:cNvPr id="118" name="Egyenes összekötő nyíllal 117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Egyenes összekötő nyíllal 118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Egyenes összekötő nyíllal 119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Egyenes összekötő nyíllal 120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Csoportba foglalás 121"/>
          <p:cNvGrpSpPr/>
          <p:nvPr/>
        </p:nvGrpSpPr>
        <p:grpSpPr>
          <a:xfrm>
            <a:off x="3431394" y="6187440"/>
            <a:ext cx="498082" cy="335280"/>
            <a:chOff x="463697" y="6197600"/>
            <a:chExt cx="498082" cy="335280"/>
          </a:xfrm>
        </p:grpSpPr>
        <p:cxnSp>
          <p:nvCxnSpPr>
            <p:cNvPr id="123" name="Egyenes összekötő nyíllal 122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Egyenes összekötő nyíllal 123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Egyenes összekötő nyíllal 124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Egyenes összekötő nyíllal 125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Csoportba foglalás 126"/>
          <p:cNvGrpSpPr/>
          <p:nvPr/>
        </p:nvGrpSpPr>
        <p:grpSpPr>
          <a:xfrm>
            <a:off x="4212873" y="6177280"/>
            <a:ext cx="498082" cy="335280"/>
            <a:chOff x="463697" y="6197600"/>
            <a:chExt cx="498082" cy="335280"/>
          </a:xfrm>
        </p:grpSpPr>
        <p:cxnSp>
          <p:nvCxnSpPr>
            <p:cNvPr id="128" name="Egyenes összekötő nyíllal 127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Egyenes összekötő nyíllal 128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Egyenes összekötő nyíllal 129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Egyenes összekötő nyíllal 130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Csoportba foglalás 131"/>
          <p:cNvGrpSpPr/>
          <p:nvPr/>
        </p:nvGrpSpPr>
        <p:grpSpPr>
          <a:xfrm>
            <a:off x="4965154" y="6177280"/>
            <a:ext cx="498082" cy="335280"/>
            <a:chOff x="463697" y="6197600"/>
            <a:chExt cx="498082" cy="335280"/>
          </a:xfrm>
        </p:grpSpPr>
        <p:cxnSp>
          <p:nvCxnSpPr>
            <p:cNvPr id="133" name="Egyenes összekötő nyíllal 132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Egyenes összekötő nyíllal 133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Egyenes összekötő nyíllal 134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Egyenes összekötő nyíllal 135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7" name="Csoportba foglalás 136"/>
          <p:cNvGrpSpPr/>
          <p:nvPr/>
        </p:nvGrpSpPr>
        <p:grpSpPr>
          <a:xfrm>
            <a:off x="1174981" y="6207760"/>
            <a:ext cx="498082" cy="335280"/>
            <a:chOff x="463697" y="6197600"/>
            <a:chExt cx="498082" cy="335280"/>
          </a:xfrm>
        </p:grpSpPr>
        <p:cxnSp>
          <p:nvCxnSpPr>
            <p:cNvPr id="138" name="Egyenes összekötő nyíllal 137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Egyenes összekötő nyíllal 138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Egyenes összekötő nyíllal 139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Egyenes összekötő nyíllal 140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Csoportba foglalás 141"/>
          <p:cNvGrpSpPr/>
          <p:nvPr/>
        </p:nvGrpSpPr>
        <p:grpSpPr>
          <a:xfrm>
            <a:off x="1976862" y="6167120"/>
            <a:ext cx="498082" cy="335280"/>
            <a:chOff x="463697" y="6197600"/>
            <a:chExt cx="498082" cy="335280"/>
          </a:xfrm>
        </p:grpSpPr>
        <p:cxnSp>
          <p:nvCxnSpPr>
            <p:cNvPr id="143" name="Egyenes összekötő nyíllal 142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Egyenes összekötő nyíllal 143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Egyenes összekötő nyíllal 144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Egyenes összekötő nyíllal 145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7" name="Téglalap 146"/>
          <p:cNvSpPr/>
          <p:nvPr/>
        </p:nvSpPr>
        <p:spPr>
          <a:xfrm>
            <a:off x="1185784" y="4978400"/>
            <a:ext cx="1140771" cy="355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8" name="Téglalap 147"/>
          <p:cNvSpPr/>
          <p:nvPr/>
        </p:nvSpPr>
        <p:spPr>
          <a:xfrm>
            <a:off x="4145280" y="4973320"/>
            <a:ext cx="1140771" cy="355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0" name="Téglalap 149"/>
          <p:cNvSpPr/>
          <p:nvPr/>
        </p:nvSpPr>
        <p:spPr>
          <a:xfrm>
            <a:off x="7169699" y="4969638"/>
            <a:ext cx="1140771" cy="355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117" name="Csoportba foglalás 158"/>
          <p:cNvGrpSpPr/>
          <p:nvPr/>
        </p:nvGrpSpPr>
        <p:grpSpPr>
          <a:xfrm>
            <a:off x="702216" y="5374640"/>
            <a:ext cx="2229697" cy="650240"/>
            <a:chOff x="702216" y="5374640"/>
            <a:chExt cx="2229697" cy="650240"/>
          </a:xfrm>
        </p:grpSpPr>
        <p:cxnSp>
          <p:nvCxnSpPr>
            <p:cNvPr id="152" name="Egyenes összekötő nyíllal 151"/>
            <p:cNvCxnSpPr>
              <a:stCxn id="72" idx="0"/>
            </p:cNvCxnSpPr>
            <p:nvPr/>
          </p:nvCxnSpPr>
          <p:spPr>
            <a:xfrm flipV="1">
              <a:off x="702216" y="5376374"/>
              <a:ext cx="653421" cy="62818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Egyenes összekötő nyíllal 152"/>
            <p:cNvCxnSpPr/>
            <p:nvPr/>
          </p:nvCxnSpPr>
          <p:spPr>
            <a:xfrm flipV="1">
              <a:off x="1465484" y="5385667"/>
              <a:ext cx="235772" cy="61889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Egyenes összekötő nyíllal 153"/>
            <p:cNvCxnSpPr/>
            <p:nvPr/>
          </p:nvCxnSpPr>
          <p:spPr>
            <a:xfrm flipH="1" flipV="1">
              <a:off x="2003980" y="5374640"/>
              <a:ext cx="191756" cy="65024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Egyenes összekötő nyíllal 154"/>
            <p:cNvCxnSpPr/>
            <p:nvPr/>
          </p:nvCxnSpPr>
          <p:spPr>
            <a:xfrm flipH="1" flipV="1">
              <a:off x="2236435" y="5376374"/>
              <a:ext cx="695478" cy="61802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Csoportba foglalás 159"/>
          <p:cNvGrpSpPr/>
          <p:nvPr/>
        </p:nvGrpSpPr>
        <p:grpSpPr>
          <a:xfrm>
            <a:off x="6658823" y="5364480"/>
            <a:ext cx="2229697" cy="650240"/>
            <a:chOff x="702216" y="5374640"/>
            <a:chExt cx="2229697" cy="650240"/>
          </a:xfrm>
        </p:grpSpPr>
        <p:cxnSp>
          <p:nvCxnSpPr>
            <p:cNvPr id="161" name="Egyenes összekötő nyíllal 160"/>
            <p:cNvCxnSpPr/>
            <p:nvPr/>
          </p:nvCxnSpPr>
          <p:spPr>
            <a:xfrm flipV="1">
              <a:off x="702216" y="5376374"/>
              <a:ext cx="653421" cy="62818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Egyenes összekötő nyíllal 161"/>
            <p:cNvCxnSpPr/>
            <p:nvPr/>
          </p:nvCxnSpPr>
          <p:spPr>
            <a:xfrm flipV="1">
              <a:off x="1465484" y="5385667"/>
              <a:ext cx="235772" cy="61889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Egyenes összekötő nyíllal 162"/>
            <p:cNvCxnSpPr/>
            <p:nvPr/>
          </p:nvCxnSpPr>
          <p:spPr>
            <a:xfrm flipH="1" flipV="1">
              <a:off x="2003980" y="5374640"/>
              <a:ext cx="191756" cy="65024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Egyenes összekötő nyíllal 163"/>
            <p:cNvCxnSpPr/>
            <p:nvPr/>
          </p:nvCxnSpPr>
          <p:spPr>
            <a:xfrm flipH="1" flipV="1">
              <a:off x="2236435" y="5376374"/>
              <a:ext cx="695478" cy="61802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7" name="Csoportba foglalás 164"/>
          <p:cNvGrpSpPr/>
          <p:nvPr/>
        </p:nvGrpSpPr>
        <p:grpSpPr>
          <a:xfrm>
            <a:off x="3622063" y="5364480"/>
            <a:ext cx="2229697" cy="650240"/>
            <a:chOff x="702216" y="5374640"/>
            <a:chExt cx="2229697" cy="650240"/>
          </a:xfrm>
        </p:grpSpPr>
        <p:cxnSp>
          <p:nvCxnSpPr>
            <p:cNvPr id="166" name="Egyenes összekötő nyíllal 165"/>
            <p:cNvCxnSpPr/>
            <p:nvPr/>
          </p:nvCxnSpPr>
          <p:spPr>
            <a:xfrm flipV="1">
              <a:off x="702216" y="5376374"/>
              <a:ext cx="653421" cy="62818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Egyenes összekötő nyíllal 166"/>
            <p:cNvCxnSpPr/>
            <p:nvPr/>
          </p:nvCxnSpPr>
          <p:spPr>
            <a:xfrm flipV="1">
              <a:off x="1465484" y="5385667"/>
              <a:ext cx="235772" cy="61889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Egyenes összekötő nyíllal 167"/>
            <p:cNvCxnSpPr/>
            <p:nvPr/>
          </p:nvCxnSpPr>
          <p:spPr>
            <a:xfrm flipH="1" flipV="1">
              <a:off x="2003980" y="5374640"/>
              <a:ext cx="191756" cy="65024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Egyenes összekötő nyíllal 168"/>
            <p:cNvCxnSpPr/>
            <p:nvPr/>
          </p:nvCxnSpPr>
          <p:spPr>
            <a:xfrm flipH="1" flipV="1">
              <a:off x="2236435" y="5376374"/>
              <a:ext cx="695478" cy="61802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Téglalap 82"/>
          <p:cNvSpPr/>
          <p:nvPr/>
        </p:nvSpPr>
        <p:spPr>
          <a:xfrm>
            <a:off x="783843" y="3489960"/>
            <a:ext cx="2262017" cy="57912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7" name="Téglalap 156"/>
          <p:cNvSpPr/>
          <p:nvPr/>
        </p:nvSpPr>
        <p:spPr>
          <a:xfrm>
            <a:off x="5614074" y="3462276"/>
            <a:ext cx="2262017" cy="57912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89" name="Egyenes összekötő nyíllal 88"/>
          <p:cNvCxnSpPr/>
          <p:nvPr/>
        </p:nvCxnSpPr>
        <p:spPr>
          <a:xfrm flipV="1">
            <a:off x="131181" y="4063116"/>
            <a:ext cx="880257" cy="7999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Egyenes összekötő nyíllal 169"/>
          <p:cNvCxnSpPr/>
          <p:nvPr/>
        </p:nvCxnSpPr>
        <p:spPr>
          <a:xfrm flipV="1">
            <a:off x="520994" y="4103754"/>
            <a:ext cx="880257" cy="7999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Egyenes összekötő nyíllal 170"/>
          <p:cNvCxnSpPr/>
          <p:nvPr/>
        </p:nvCxnSpPr>
        <p:spPr>
          <a:xfrm flipV="1">
            <a:off x="1034594" y="4132618"/>
            <a:ext cx="880257" cy="7999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Egyenes összekötő nyíllal 171"/>
          <p:cNvCxnSpPr/>
          <p:nvPr/>
        </p:nvCxnSpPr>
        <p:spPr>
          <a:xfrm flipV="1">
            <a:off x="2051656" y="4132618"/>
            <a:ext cx="880257" cy="7999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Egyenes összekötő nyíllal 172"/>
          <p:cNvCxnSpPr>
            <a:stCxn id="150" idx="0"/>
          </p:cNvCxnSpPr>
          <p:nvPr/>
        </p:nvCxnSpPr>
        <p:spPr>
          <a:xfrm flipH="1" flipV="1">
            <a:off x="6907728" y="4083435"/>
            <a:ext cx="832357" cy="8862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Egyenes összekötő nyíllal 173"/>
          <p:cNvCxnSpPr/>
          <p:nvPr/>
        </p:nvCxnSpPr>
        <p:spPr>
          <a:xfrm flipV="1">
            <a:off x="5105406" y="4123207"/>
            <a:ext cx="880257" cy="7999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Egyenes összekötő nyíllal 174"/>
          <p:cNvCxnSpPr/>
          <p:nvPr/>
        </p:nvCxnSpPr>
        <p:spPr>
          <a:xfrm flipH="1" flipV="1">
            <a:off x="7280336" y="4052071"/>
            <a:ext cx="1504324" cy="10662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Egyenes összekötő nyíllal 175"/>
          <p:cNvCxnSpPr/>
          <p:nvPr/>
        </p:nvCxnSpPr>
        <p:spPr>
          <a:xfrm flipH="1" flipV="1">
            <a:off x="7659562" y="4063116"/>
            <a:ext cx="1228958" cy="6576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églalap 92"/>
          <p:cNvSpPr/>
          <p:nvPr/>
        </p:nvSpPr>
        <p:spPr>
          <a:xfrm>
            <a:off x="2752783" y="2089583"/>
            <a:ext cx="3193367" cy="63234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77" name="Egyenes összekötő nyíllal 176"/>
          <p:cNvCxnSpPr/>
          <p:nvPr/>
        </p:nvCxnSpPr>
        <p:spPr>
          <a:xfrm flipV="1">
            <a:off x="2430520" y="2705951"/>
            <a:ext cx="880257" cy="7999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Egyenes összekötő nyíllal 177"/>
          <p:cNvCxnSpPr/>
          <p:nvPr/>
        </p:nvCxnSpPr>
        <p:spPr>
          <a:xfrm flipH="1" flipV="1">
            <a:off x="5202498" y="2762635"/>
            <a:ext cx="1228958" cy="6576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Egyenes összekötő nyíllal 178"/>
          <p:cNvCxnSpPr/>
          <p:nvPr/>
        </p:nvCxnSpPr>
        <p:spPr>
          <a:xfrm flipV="1">
            <a:off x="1520202" y="2682684"/>
            <a:ext cx="1306022" cy="6650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Egyenes összekötő nyíllal 179"/>
          <p:cNvCxnSpPr/>
          <p:nvPr/>
        </p:nvCxnSpPr>
        <p:spPr>
          <a:xfrm flipH="1" flipV="1">
            <a:off x="5816977" y="2732085"/>
            <a:ext cx="2114461" cy="4660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Szövegdoboz 180"/>
          <p:cNvSpPr txBox="1"/>
          <p:nvPr/>
        </p:nvSpPr>
        <p:spPr>
          <a:xfrm>
            <a:off x="944861" y="633901"/>
            <a:ext cx="6186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>
                <a:latin typeface="Arial Black" panose="020B0A04020102020204" pitchFamily="34" charset="0"/>
              </a:rPr>
              <a:t>CENTRALISATION VS DECENTRALISATION</a:t>
            </a:r>
            <a:endParaRPr lang="hu-HU" sz="20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386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grpSp>
        <p:nvGrpSpPr>
          <p:cNvPr id="15" name="Csoportba foglalás 20"/>
          <p:cNvGrpSpPr/>
          <p:nvPr/>
        </p:nvGrpSpPr>
        <p:grpSpPr>
          <a:xfrm>
            <a:off x="406400" y="6532880"/>
            <a:ext cx="591632" cy="81280"/>
            <a:chOff x="406400" y="6532880"/>
            <a:chExt cx="591632" cy="81280"/>
          </a:xfrm>
        </p:grpSpPr>
        <p:sp>
          <p:nvSpPr>
            <p:cNvPr id="16" name="Téglalap 15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7" name="Téglalap 16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8" name="Téglalap 17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9" name="Téglalap 18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20" name="Téglalap 19"/>
          <p:cNvSpPr/>
          <p:nvPr/>
        </p:nvSpPr>
        <p:spPr>
          <a:xfrm>
            <a:off x="1016000" y="7142480"/>
            <a:ext cx="114594" cy="812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21" name="Csoportba foglalás 21"/>
          <p:cNvGrpSpPr/>
          <p:nvPr/>
        </p:nvGrpSpPr>
        <p:grpSpPr>
          <a:xfrm>
            <a:off x="1899920" y="6532880"/>
            <a:ext cx="591632" cy="81280"/>
            <a:chOff x="406400" y="6532880"/>
            <a:chExt cx="591632" cy="81280"/>
          </a:xfrm>
        </p:grpSpPr>
        <p:sp>
          <p:nvSpPr>
            <p:cNvPr id="23" name="Téglalap 22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4" name="Téglalap 23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5" name="Téglalap 24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6" name="Téglalap 25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22" name="Csoportba foglalás 26"/>
          <p:cNvGrpSpPr/>
          <p:nvPr/>
        </p:nvGrpSpPr>
        <p:grpSpPr>
          <a:xfrm>
            <a:off x="1150432" y="6532880"/>
            <a:ext cx="591632" cy="81280"/>
            <a:chOff x="406400" y="6532880"/>
            <a:chExt cx="591632" cy="81280"/>
          </a:xfrm>
        </p:grpSpPr>
        <p:sp>
          <p:nvSpPr>
            <p:cNvPr id="28" name="Téglalap 27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9" name="Téglalap 28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0" name="Téglalap 29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1" name="Téglalap 30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27" name="Csoportba foglalás 31"/>
          <p:cNvGrpSpPr/>
          <p:nvPr/>
        </p:nvGrpSpPr>
        <p:grpSpPr>
          <a:xfrm>
            <a:off x="3380234" y="6532880"/>
            <a:ext cx="591632" cy="81280"/>
            <a:chOff x="406400" y="6532880"/>
            <a:chExt cx="591632" cy="81280"/>
          </a:xfrm>
        </p:grpSpPr>
        <p:sp>
          <p:nvSpPr>
            <p:cNvPr id="33" name="Téglalap 32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4" name="Téglalap 33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5" name="Téglalap 34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6" name="Téglalap 35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32" name="Csoportba foglalás 36"/>
          <p:cNvGrpSpPr/>
          <p:nvPr/>
        </p:nvGrpSpPr>
        <p:grpSpPr>
          <a:xfrm>
            <a:off x="2651760" y="6522720"/>
            <a:ext cx="591632" cy="81280"/>
            <a:chOff x="406400" y="6532880"/>
            <a:chExt cx="591632" cy="81280"/>
          </a:xfrm>
        </p:grpSpPr>
        <p:sp>
          <p:nvSpPr>
            <p:cNvPr id="38" name="Téglalap 37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9" name="Téglalap 38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0" name="Téglalap 39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1" name="Téglalap 40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37" name="Csoportba foglalás 41"/>
          <p:cNvGrpSpPr/>
          <p:nvPr/>
        </p:nvGrpSpPr>
        <p:grpSpPr>
          <a:xfrm>
            <a:off x="4910326" y="6532880"/>
            <a:ext cx="591632" cy="81280"/>
            <a:chOff x="406400" y="6532880"/>
            <a:chExt cx="591632" cy="81280"/>
          </a:xfrm>
        </p:grpSpPr>
        <p:sp>
          <p:nvSpPr>
            <p:cNvPr id="43" name="Téglalap 42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4" name="Téglalap 43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5" name="Téglalap 44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6" name="Téglalap 45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42" name="Csoportba foglalás 46"/>
          <p:cNvGrpSpPr/>
          <p:nvPr/>
        </p:nvGrpSpPr>
        <p:grpSpPr>
          <a:xfrm>
            <a:off x="4145280" y="6522720"/>
            <a:ext cx="591632" cy="81280"/>
            <a:chOff x="406400" y="6532880"/>
            <a:chExt cx="591632" cy="81280"/>
          </a:xfrm>
        </p:grpSpPr>
        <p:sp>
          <p:nvSpPr>
            <p:cNvPr id="48" name="Téglalap 47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9" name="Téglalap 48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0" name="Téglalap 49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1" name="Téglalap 50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47" name="Csoportba foglalás 51"/>
          <p:cNvGrpSpPr/>
          <p:nvPr/>
        </p:nvGrpSpPr>
        <p:grpSpPr>
          <a:xfrm>
            <a:off x="6432610" y="6532880"/>
            <a:ext cx="591632" cy="81280"/>
            <a:chOff x="406400" y="6532880"/>
            <a:chExt cx="591632" cy="81280"/>
          </a:xfrm>
        </p:grpSpPr>
        <p:sp>
          <p:nvSpPr>
            <p:cNvPr id="53" name="Téglalap 52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4" name="Téglalap 53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5" name="Téglalap 54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6" name="Téglalap 55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52" name="Csoportba foglalás 56"/>
          <p:cNvGrpSpPr/>
          <p:nvPr/>
        </p:nvGrpSpPr>
        <p:grpSpPr>
          <a:xfrm>
            <a:off x="5675372" y="6522720"/>
            <a:ext cx="591632" cy="81280"/>
            <a:chOff x="406400" y="6532880"/>
            <a:chExt cx="591632" cy="81280"/>
          </a:xfrm>
        </p:grpSpPr>
        <p:sp>
          <p:nvSpPr>
            <p:cNvPr id="58" name="Téglalap 57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9" name="Téglalap 58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0" name="Téglalap 59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1" name="Téglalap 60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57" name="Csoportba foglalás 61"/>
          <p:cNvGrpSpPr/>
          <p:nvPr/>
        </p:nvGrpSpPr>
        <p:grpSpPr>
          <a:xfrm>
            <a:off x="7964784" y="6543040"/>
            <a:ext cx="591632" cy="81280"/>
            <a:chOff x="406400" y="6532880"/>
            <a:chExt cx="591632" cy="81280"/>
          </a:xfrm>
        </p:grpSpPr>
        <p:sp>
          <p:nvSpPr>
            <p:cNvPr id="63" name="Téglalap 62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4" name="Téglalap 63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6" name="Téglalap 65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62" name="Csoportba foglalás 66"/>
          <p:cNvGrpSpPr/>
          <p:nvPr/>
        </p:nvGrpSpPr>
        <p:grpSpPr>
          <a:xfrm>
            <a:off x="7182040" y="6543040"/>
            <a:ext cx="591632" cy="81280"/>
            <a:chOff x="406400" y="6532880"/>
            <a:chExt cx="591632" cy="81280"/>
          </a:xfrm>
        </p:grpSpPr>
        <p:sp>
          <p:nvSpPr>
            <p:cNvPr id="68" name="Téglalap 67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9" name="Téglalap 68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0" name="Téglalap 69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1" name="Téglalap 70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72" name="Téglalap 71"/>
          <p:cNvSpPr/>
          <p:nvPr/>
        </p:nvSpPr>
        <p:spPr>
          <a:xfrm>
            <a:off x="520994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3" name="Téglalap 72"/>
          <p:cNvSpPr/>
          <p:nvPr/>
        </p:nvSpPr>
        <p:spPr>
          <a:xfrm>
            <a:off x="8069557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4" name="Téglalap 73"/>
          <p:cNvSpPr/>
          <p:nvPr/>
        </p:nvSpPr>
        <p:spPr>
          <a:xfrm>
            <a:off x="5789966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5" name="Téglalap 74"/>
          <p:cNvSpPr/>
          <p:nvPr/>
        </p:nvSpPr>
        <p:spPr>
          <a:xfrm>
            <a:off x="6513890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6" name="Téglalap 75"/>
          <p:cNvSpPr/>
          <p:nvPr/>
        </p:nvSpPr>
        <p:spPr>
          <a:xfrm>
            <a:off x="7290176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7" name="Téglalap 76"/>
          <p:cNvSpPr/>
          <p:nvPr/>
        </p:nvSpPr>
        <p:spPr>
          <a:xfrm>
            <a:off x="3496534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8" name="Téglalap 77"/>
          <p:cNvSpPr/>
          <p:nvPr/>
        </p:nvSpPr>
        <p:spPr>
          <a:xfrm>
            <a:off x="4268641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9" name="Téglalap 78"/>
          <p:cNvSpPr/>
          <p:nvPr/>
        </p:nvSpPr>
        <p:spPr>
          <a:xfrm>
            <a:off x="5024438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0" name="Téglalap 79"/>
          <p:cNvSpPr/>
          <p:nvPr/>
        </p:nvSpPr>
        <p:spPr>
          <a:xfrm>
            <a:off x="2014514" y="602488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1" name="Téglalap 80"/>
          <p:cNvSpPr/>
          <p:nvPr/>
        </p:nvSpPr>
        <p:spPr>
          <a:xfrm>
            <a:off x="2766354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2" name="Téglalap 81"/>
          <p:cNvSpPr/>
          <p:nvPr/>
        </p:nvSpPr>
        <p:spPr>
          <a:xfrm>
            <a:off x="1283368" y="602488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67" name="Csoportba foglalás 95"/>
          <p:cNvGrpSpPr/>
          <p:nvPr/>
        </p:nvGrpSpPr>
        <p:grpSpPr>
          <a:xfrm>
            <a:off x="463697" y="6197600"/>
            <a:ext cx="498082" cy="335280"/>
            <a:chOff x="463697" y="6197600"/>
            <a:chExt cx="498082" cy="335280"/>
          </a:xfrm>
        </p:grpSpPr>
        <p:cxnSp>
          <p:nvCxnSpPr>
            <p:cNvPr id="84" name="Egyenes összekötő nyíllal 83"/>
            <p:cNvCxnSpPr>
              <a:stCxn id="16" idx="0"/>
            </p:cNvCxnSpPr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Egyenes összekötő nyíllal 84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Egyenes összekötő nyíllal 85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Egyenes összekötő nyíllal 86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Csoportba foglalás 96"/>
          <p:cNvGrpSpPr/>
          <p:nvPr/>
        </p:nvGrpSpPr>
        <p:grpSpPr>
          <a:xfrm>
            <a:off x="5725772" y="6197600"/>
            <a:ext cx="498082" cy="335280"/>
            <a:chOff x="463697" y="6197600"/>
            <a:chExt cx="498082" cy="335280"/>
          </a:xfrm>
        </p:grpSpPr>
        <p:cxnSp>
          <p:nvCxnSpPr>
            <p:cNvPr id="98" name="Egyenes összekötő nyíllal 97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Egyenes összekötő nyíllal 98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Egyenes összekötő nyíllal 99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Egyenes összekötő nyíllal 100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Csoportba foglalás 101"/>
          <p:cNvGrpSpPr/>
          <p:nvPr/>
        </p:nvGrpSpPr>
        <p:grpSpPr>
          <a:xfrm>
            <a:off x="6467600" y="6197600"/>
            <a:ext cx="498082" cy="335280"/>
            <a:chOff x="463697" y="6197600"/>
            <a:chExt cx="498082" cy="335280"/>
          </a:xfrm>
        </p:grpSpPr>
        <p:cxnSp>
          <p:nvCxnSpPr>
            <p:cNvPr id="103" name="Egyenes összekötő nyíllal 102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Egyenes összekötő nyíllal 103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Egyenes összekötő nyíllal 104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Egyenes összekötő nyíllal 105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Csoportba foglalás 106"/>
          <p:cNvGrpSpPr/>
          <p:nvPr/>
        </p:nvGrpSpPr>
        <p:grpSpPr>
          <a:xfrm>
            <a:off x="7242003" y="6211442"/>
            <a:ext cx="498082" cy="335280"/>
            <a:chOff x="463697" y="6197600"/>
            <a:chExt cx="498082" cy="335280"/>
          </a:xfrm>
        </p:grpSpPr>
        <p:cxnSp>
          <p:nvCxnSpPr>
            <p:cNvPr id="108" name="Egyenes összekötő nyíllal 107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Egyenes összekötő nyíllal 108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Egyenes összekötő nyíllal 109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Egyenes összekötő nyíllal 110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Csoportba foglalás 111"/>
          <p:cNvGrpSpPr/>
          <p:nvPr/>
        </p:nvGrpSpPr>
        <p:grpSpPr>
          <a:xfrm>
            <a:off x="8022081" y="6177280"/>
            <a:ext cx="498082" cy="335280"/>
            <a:chOff x="463697" y="6197600"/>
            <a:chExt cx="498082" cy="335280"/>
          </a:xfrm>
        </p:grpSpPr>
        <p:cxnSp>
          <p:nvCxnSpPr>
            <p:cNvPr id="113" name="Egyenes összekötő nyíllal 112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Egyenes összekötő nyíllal 113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Egyenes összekötő nyíllal 114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Egyenes összekötő nyíllal 115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Csoportba foglalás 116"/>
          <p:cNvGrpSpPr/>
          <p:nvPr/>
        </p:nvGrpSpPr>
        <p:grpSpPr>
          <a:xfrm>
            <a:off x="2701289" y="6187440"/>
            <a:ext cx="498082" cy="335280"/>
            <a:chOff x="463697" y="6197600"/>
            <a:chExt cx="498082" cy="335280"/>
          </a:xfrm>
        </p:grpSpPr>
        <p:cxnSp>
          <p:nvCxnSpPr>
            <p:cNvPr id="118" name="Egyenes összekötő nyíllal 117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Egyenes összekötő nyíllal 118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Egyenes összekötő nyíllal 119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Egyenes összekötő nyíllal 120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Csoportba foglalás 121"/>
          <p:cNvGrpSpPr/>
          <p:nvPr/>
        </p:nvGrpSpPr>
        <p:grpSpPr>
          <a:xfrm>
            <a:off x="3431394" y="6187440"/>
            <a:ext cx="498082" cy="335280"/>
            <a:chOff x="463697" y="6197600"/>
            <a:chExt cx="498082" cy="335280"/>
          </a:xfrm>
        </p:grpSpPr>
        <p:cxnSp>
          <p:nvCxnSpPr>
            <p:cNvPr id="123" name="Egyenes összekötő nyíllal 122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Egyenes összekötő nyíllal 123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Egyenes összekötő nyíllal 124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Egyenes összekötő nyíllal 125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Csoportba foglalás 126"/>
          <p:cNvGrpSpPr/>
          <p:nvPr/>
        </p:nvGrpSpPr>
        <p:grpSpPr>
          <a:xfrm>
            <a:off x="4212873" y="6177280"/>
            <a:ext cx="498082" cy="335280"/>
            <a:chOff x="463697" y="6197600"/>
            <a:chExt cx="498082" cy="335280"/>
          </a:xfrm>
        </p:grpSpPr>
        <p:cxnSp>
          <p:nvCxnSpPr>
            <p:cNvPr id="128" name="Egyenes összekötő nyíllal 127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Egyenes összekötő nyíllal 128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Egyenes összekötő nyíllal 129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Egyenes összekötő nyíllal 130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Csoportba foglalás 131"/>
          <p:cNvGrpSpPr/>
          <p:nvPr/>
        </p:nvGrpSpPr>
        <p:grpSpPr>
          <a:xfrm>
            <a:off x="4965154" y="6177280"/>
            <a:ext cx="498082" cy="335280"/>
            <a:chOff x="463697" y="6197600"/>
            <a:chExt cx="498082" cy="335280"/>
          </a:xfrm>
        </p:grpSpPr>
        <p:cxnSp>
          <p:nvCxnSpPr>
            <p:cNvPr id="133" name="Egyenes összekötő nyíllal 132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Egyenes összekötő nyíllal 133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Egyenes összekötő nyíllal 134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Egyenes összekötő nyíllal 135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Csoportba foglalás 136"/>
          <p:cNvGrpSpPr/>
          <p:nvPr/>
        </p:nvGrpSpPr>
        <p:grpSpPr>
          <a:xfrm>
            <a:off x="1174981" y="6207760"/>
            <a:ext cx="498082" cy="335280"/>
            <a:chOff x="463697" y="6197600"/>
            <a:chExt cx="498082" cy="335280"/>
          </a:xfrm>
        </p:grpSpPr>
        <p:cxnSp>
          <p:nvCxnSpPr>
            <p:cNvPr id="138" name="Egyenes összekötő nyíllal 137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Egyenes összekötő nyíllal 138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Egyenes összekötő nyíllal 139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Egyenes összekötő nyíllal 140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7" name="Csoportba foglalás 141"/>
          <p:cNvGrpSpPr/>
          <p:nvPr/>
        </p:nvGrpSpPr>
        <p:grpSpPr>
          <a:xfrm>
            <a:off x="1976862" y="6167120"/>
            <a:ext cx="498082" cy="335280"/>
            <a:chOff x="463697" y="6197600"/>
            <a:chExt cx="498082" cy="335280"/>
          </a:xfrm>
        </p:grpSpPr>
        <p:cxnSp>
          <p:nvCxnSpPr>
            <p:cNvPr id="143" name="Egyenes összekötő nyíllal 142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Egyenes összekötő nyíllal 143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Egyenes összekötő nyíllal 144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Egyenes összekötő nyíllal 145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7" name="Téglalap 146"/>
          <p:cNvSpPr/>
          <p:nvPr/>
        </p:nvSpPr>
        <p:spPr>
          <a:xfrm>
            <a:off x="1185784" y="4978400"/>
            <a:ext cx="1140771" cy="355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8" name="Téglalap 147"/>
          <p:cNvSpPr/>
          <p:nvPr/>
        </p:nvSpPr>
        <p:spPr>
          <a:xfrm>
            <a:off x="4145280" y="4973320"/>
            <a:ext cx="1140771" cy="355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0" name="Téglalap 149"/>
          <p:cNvSpPr/>
          <p:nvPr/>
        </p:nvSpPr>
        <p:spPr>
          <a:xfrm>
            <a:off x="7169699" y="4969638"/>
            <a:ext cx="1140771" cy="355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112" name="Csoportba foglalás 158"/>
          <p:cNvGrpSpPr/>
          <p:nvPr/>
        </p:nvGrpSpPr>
        <p:grpSpPr>
          <a:xfrm>
            <a:off x="702216" y="5374640"/>
            <a:ext cx="2229697" cy="650240"/>
            <a:chOff x="702216" y="5374640"/>
            <a:chExt cx="2229697" cy="650240"/>
          </a:xfrm>
        </p:grpSpPr>
        <p:cxnSp>
          <p:nvCxnSpPr>
            <p:cNvPr id="152" name="Egyenes összekötő nyíllal 151"/>
            <p:cNvCxnSpPr>
              <a:stCxn id="72" idx="0"/>
            </p:cNvCxnSpPr>
            <p:nvPr/>
          </p:nvCxnSpPr>
          <p:spPr>
            <a:xfrm flipV="1">
              <a:off x="702216" y="5376374"/>
              <a:ext cx="653421" cy="62818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Egyenes összekötő nyíllal 152"/>
            <p:cNvCxnSpPr/>
            <p:nvPr/>
          </p:nvCxnSpPr>
          <p:spPr>
            <a:xfrm flipV="1">
              <a:off x="1465484" y="5385667"/>
              <a:ext cx="235772" cy="61889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Egyenes összekötő nyíllal 153"/>
            <p:cNvCxnSpPr/>
            <p:nvPr/>
          </p:nvCxnSpPr>
          <p:spPr>
            <a:xfrm flipH="1" flipV="1">
              <a:off x="2003980" y="5374640"/>
              <a:ext cx="191756" cy="65024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Egyenes összekötő nyíllal 154"/>
            <p:cNvCxnSpPr/>
            <p:nvPr/>
          </p:nvCxnSpPr>
          <p:spPr>
            <a:xfrm flipH="1" flipV="1">
              <a:off x="2236435" y="5376374"/>
              <a:ext cx="695478" cy="61802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Csoportba foglalás 159"/>
          <p:cNvGrpSpPr/>
          <p:nvPr/>
        </p:nvGrpSpPr>
        <p:grpSpPr>
          <a:xfrm>
            <a:off x="6658823" y="5364480"/>
            <a:ext cx="2229697" cy="650240"/>
            <a:chOff x="702216" y="5374640"/>
            <a:chExt cx="2229697" cy="650240"/>
          </a:xfrm>
        </p:grpSpPr>
        <p:cxnSp>
          <p:nvCxnSpPr>
            <p:cNvPr id="161" name="Egyenes összekötő nyíllal 160"/>
            <p:cNvCxnSpPr/>
            <p:nvPr/>
          </p:nvCxnSpPr>
          <p:spPr>
            <a:xfrm flipV="1">
              <a:off x="702216" y="5376374"/>
              <a:ext cx="653421" cy="62818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Egyenes összekötő nyíllal 161"/>
            <p:cNvCxnSpPr/>
            <p:nvPr/>
          </p:nvCxnSpPr>
          <p:spPr>
            <a:xfrm flipV="1">
              <a:off x="1465484" y="5385667"/>
              <a:ext cx="235772" cy="61889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Egyenes összekötő nyíllal 162"/>
            <p:cNvCxnSpPr/>
            <p:nvPr/>
          </p:nvCxnSpPr>
          <p:spPr>
            <a:xfrm flipH="1" flipV="1">
              <a:off x="2003980" y="5374640"/>
              <a:ext cx="191756" cy="65024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Egyenes összekötő nyíllal 163"/>
            <p:cNvCxnSpPr/>
            <p:nvPr/>
          </p:nvCxnSpPr>
          <p:spPr>
            <a:xfrm flipH="1" flipV="1">
              <a:off x="2236435" y="5376374"/>
              <a:ext cx="695478" cy="61802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Csoportba foglalás 164"/>
          <p:cNvGrpSpPr/>
          <p:nvPr/>
        </p:nvGrpSpPr>
        <p:grpSpPr>
          <a:xfrm>
            <a:off x="3622063" y="5364480"/>
            <a:ext cx="2229697" cy="650240"/>
            <a:chOff x="702216" y="5374640"/>
            <a:chExt cx="2229697" cy="650240"/>
          </a:xfrm>
        </p:grpSpPr>
        <p:cxnSp>
          <p:nvCxnSpPr>
            <p:cNvPr id="166" name="Egyenes összekötő nyíllal 165"/>
            <p:cNvCxnSpPr/>
            <p:nvPr/>
          </p:nvCxnSpPr>
          <p:spPr>
            <a:xfrm flipV="1">
              <a:off x="702216" y="5376374"/>
              <a:ext cx="653421" cy="62818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Egyenes összekötő nyíllal 166"/>
            <p:cNvCxnSpPr/>
            <p:nvPr/>
          </p:nvCxnSpPr>
          <p:spPr>
            <a:xfrm flipV="1">
              <a:off x="1465484" y="5385667"/>
              <a:ext cx="235772" cy="61889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Egyenes összekötő nyíllal 167"/>
            <p:cNvCxnSpPr/>
            <p:nvPr/>
          </p:nvCxnSpPr>
          <p:spPr>
            <a:xfrm flipH="1" flipV="1">
              <a:off x="2003980" y="5374640"/>
              <a:ext cx="191756" cy="65024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Egyenes összekötő nyíllal 168"/>
            <p:cNvCxnSpPr/>
            <p:nvPr/>
          </p:nvCxnSpPr>
          <p:spPr>
            <a:xfrm flipH="1" flipV="1">
              <a:off x="2236435" y="5376374"/>
              <a:ext cx="695478" cy="61802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Téglalap 82"/>
          <p:cNvSpPr/>
          <p:nvPr/>
        </p:nvSpPr>
        <p:spPr>
          <a:xfrm>
            <a:off x="783843" y="3489960"/>
            <a:ext cx="2262017" cy="57912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7" name="Téglalap 156"/>
          <p:cNvSpPr/>
          <p:nvPr/>
        </p:nvSpPr>
        <p:spPr>
          <a:xfrm>
            <a:off x="5614074" y="3462276"/>
            <a:ext cx="2262017" cy="57912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89" name="Egyenes összekötő nyíllal 88"/>
          <p:cNvCxnSpPr/>
          <p:nvPr/>
        </p:nvCxnSpPr>
        <p:spPr>
          <a:xfrm flipV="1">
            <a:off x="131181" y="4063116"/>
            <a:ext cx="880257" cy="7999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Egyenes összekötő nyíllal 169"/>
          <p:cNvCxnSpPr/>
          <p:nvPr/>
        </p:nvCxnSpPr>
        <p:spPr>
          <a:xfrm flipV="1">
            <a:off x="520994" y="4103754"/>
            <a:ext cx="880257" cy="7999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Egyenes összekötő nyíllal 170"/>
          <p:cNvCxnSpPr/>
          <p:nvPr/>
        </p:nvCxnSpPr>
        <p:spPr>
          <a:xfrm flipV="1">
            <a:off x="1034594" y="4132618"/>
            <a:ext cx="880257" cy="7999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Egyenes összekötő nyíllal 171"/>
          <p:cNvCxnSpPr/>
          <p:nvPr/>
        </p:nvCxnSpPr>
        <p:spPr>
          <a:xfrm flipV="1">
            <a:off x="2051656" y="4132618"/>
            <a:ext cx="880257" cy="7999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Egyenes összekötő nyíllal 172"/>
          <p:cNvCxnSpPr>
            <a:stCxn id="150" idx="0"/>
          </p:cNvCxnSpPr>
          <p:nvPr/>
        </p:nvCxnSpPr>
        <p:spPr>
          <a:xfrm flipH="1" flipV="1">
            <a:off x="6907728" y="4083435"/>
            <a:ext cx="832357" cy="8862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Egyenes összekötő nyíllal 173"/>
          <p:cNvCxnSpPr/>
          <p:nvPr/>
        </p:nvCxnSpPr>
        <p:spPr>
          <a:xfrm flipV="1">
            <a:off x="5105406" y="4123207"/>
            <a:ext cx="880257" cy="7999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Egyenes összekötő nyíllal 174"/>
          <p:cNvCxnSpPr/>
          <p:nvPr/>
        </p:nvCxnSpPr>
        <p:spPr>
          <a:xfrm flipH="1" flipV="1">
            <a:off x="7280336" y="4052071"/>
            <a:ext cx="1504324" cy="10662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Egyenes összekötő nyíllal 175"/>
          <p:cNvCxnSpPr/>
          <p:nvPr/>
        </p:nvCxnSpPr>
        <p:spPr>
          <a:xfrm flipH="1" flipV="1">
            <a:off x="7659562" y="4063116"/>
            <a:ext cx="1228958" cy="6576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églalap 92"/>
          <p:cNvSpPr/>
          <p:nvPr/>
        </p:nvSpPr>
        <p:spPr>
          <a:xfrm>
            <a:off x="2752783" y="2089583"/>
            <a:ext cx="3193367" cy="63234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77" name="Egyenes összekötő nyíllal 176"/>
          <p:cNvCxnSpPr/>
          <p:nvPr/>
        </p:nvCxnSpPr>
        <p:spPr>
          <a:xfrm flipV="1">
            <a:off x="2430520" y="2705951"/>
            <a:ext cx="880257" cy="7999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Egyenes összekötő nyíllal 177"/>
          <p:cNvCxnSpPr/>
          <p:nvPr/>
        </p:nvCxnSpPr>
        <p:spPr>
          <a:xfrm flipH="1" flipV="1">
            <a:off x="5202498" y="2762635"/>
            <a:ext cx="1228958" cy="6576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Egyenes összekötő nyíllal 178"/>
          <p:cNvCxnSpPr/>
          <p:nvPr/>
        </p:nvCxnSpPr>
        <p:spPr>
          <a:xfrm flipV="1">
            <a:off x="1520202" y="2682684"/>
            <a:ext cx="1306022" cy="6650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Egyenes összekötő nyíllal 179"/>
          <p:cNvCxnSpPr/>
          <p:nvPr/>
        </p:nvCxnSpPr>
        <p:spPr>
          <a:xfrm flipH="1" flipV="1">
            <a:off x="5816977" y="2732085"/>
            <a:ext cx="2114461" cy="4660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Szövegdoboz 180"/>
          <p:cNvSpPr txBox="1"/>
          <p:nvPr/>
        </p:nvSpPr>
        <p:spPr>
          <a:xfrm>
            <a:off x="944861" y="633901"/>
            <a:ext cx="6186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>
                <a:latin typeface="Arial Black" panose="020B0A04020102020204" pitchFamily="34" charset="0"/>
              </a:rPr>
              <a:t>CENTRALISATION VS DECENTRALISATION</a:t>
            </a:r>
            <a:endParaRPr lang="hu-HU" sz="2000" b="1" dirty="0">
              <a:latin typeface="Arial Black" panose="020B0A04020102020204" pitchFamily="34" charset="0"/>
            </a:endParaRPr>
          </a:p>
        </p:txBody>
      </p:sp>
      <p:sp>
        <p:nvSpPr>
          <p:cNvPr id="182" name="Felfelé-lefelé nyíl 181"/>
          <p:cNvSpPr/>
          <p:nvPr/>
        </p:nvSpPr>
        <p:spPr>
          <a:xfrm>
            <a:off x="3440430" y="2651760"/>
            <a:ext cx="765810" cy="38862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3" name="Szövegdoboz 182"/>
          <p:cNvSpPr txBox="1"/>
          <p:nvPr/>
        </p:nvSpPr>
        <p:spPr>
          <a:xfrm>
            <a:off x="2125980" y="4217670"/>
            <a:ext cx="5082866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"/>
          </a:ln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/>
              <a:t>WHERE THE DECISION MAKING SHOULD BE…?</a:t>
            </a:r>
          </a:p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HOL  LEGYEN A DÖNTÉSHOZATAL…?!</a:t>
            </a:r>
            <a:endParaRPr lang="hu-H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037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944861" y="633901"/>
            <a:ext cx="6186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>
                <a:latin typeface="Arial Black" panose="020B0A04020102020204" pitchFamily="34" charset="0"/>
              </a:rPr>
              <a:t>CENTRALISATION VS DECENTRALISATION</a:t>
            </a:r>
            <a:endParaRPr lang="hu-HU" sz="2000" b="1" dirty="0">
              <a:latin typeface="Arial Black" panose="020B0A04020102020204" pitchFamily="34" charset="0"/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274320" y="1508760"/>
            <a:ext cx="863903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u="sng" dirty="0" smtClean="0"/>
              <a:t>PRO’S FOR CENTRALISATION </a:t>
            </a:r>
            <a:r>
              <a:rPr lang="hu-HU" sz="2000" b="1" dirty="0" smtClean="0"/>
              <a:t>(DECISION MAKING ON HIGH LEVEL)</a:t>
            </a:r>
          </a:p>
          <a:p>
            <a:endParaRPr lang="hu-HU" sz="2000" b="1" dirty="0" smtClean="0"/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FASTER DECISION MAKING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UNIFORM DECISION MAKING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DECISIONS AND FINANCES NEEDED ARE MORE TRANSPARENT AND COHERENT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UNIFORM GUIDING LINE FOR THE DECISION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EASIER TO CONVEY AND REPRESENT COMMON VALUES</a:t>
            </a:r>
            <a:endParaRPr lang="hu-HU" sz="2000" b="1" dirty="0"/>
          </a:p>
        </p:txBody>
      </p:sp>
      <p:sp>
        <p:nvSpPr>
          <p:cNvPr id="17" name="Szövegdoboz 16"/>
          <p:cNvSpPr txBox="1"/>
          <p:nvPr/>
        </p:nvSpPr>
        <p:spPr>
          <a:xfrm>
            <a:off x="480060" y="4080510"/>
            <a:ext cx="841057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u="sng" dirty="0" smtClean="0">
                <a:solidFill>
                  <a:srgbClr val="0070C0"/>
                </a:solidFill>
              </a:rPr>
              <a:t>A DECENTRALIZÁLÁS ELŐNYEI</a:t>
            </a:r>
            <a:r>
              <a:rPr lang="hu-HU" sz="2000" b="1" dirty="0" smtClean="0">
                <a:solidFill>
                  <a:srgbClr val="0070C0"/>
                </a:solidFill>
              </a:rPr>
              <a:t>: (DÖNTÉSEK MAGAS SZINTEKEN)</a:t>
            </a:r>
          </a:p>
          <a:p>
            <a:endParaRPr lang="hu-HU" sz="2000" b="1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GYORSABB DÖNTÉSHOZATAL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AZONOS DÖNTÉSI MÓDSZERTAN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A DÖNTÉS VÉGREHAJTÁSÁHOZ SZÜKSÉGES FORRÁSOK JOBBAN ÁTLÁTHATÓK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A DÖNTÉSI FOLYAMAT EGYFORMASÁGA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A KÖZÖS ÉRTÉKEK ÉRVÉNYESÍTÉSE ÉS BEMUTATÁSA EGYSZERŰ</a:t>
            </a:r>
            <a:endParaRPr lang="hu-H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841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944861" y="633901"/>
            <a:ext cx="6186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>
                <a:latin typeface="Arial Black" panose="020B0A04020102020204" pitchFamily="34" charset="0"/>
              </a:rPr>
              <a:t>CENTRALISATION VS DECENTRALISATION</a:t>
            </a:r>
            <a:endParaRPr lang="hu-HU" sz="2000" b="1" dirty="0">
              <a:latin typeface="Arial Black" panose="020B0A04020102020204" pitchFamily="34" charset="0"/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174942" y="1360170"/>
            <a:ext cx="8969058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u="sng" dirty="0" smtClean="0"/>
              <a:t>CON’S FOR CENTALISED DECISION MAKING </a:t>
            </a:r>
            <a:r>
              <a:rPr lang="hu-HU" sz="2000" b="1" dirty="0" smtClean="0"/>
              <a:t>(DECISIONS ON HIGH LEVEL)</a:t>
            </a:r>
          </a:p>
          <a:p>
            <a:endParaRPr lang="hu-HU" sz="2000" b="1" dirty="0" smtClean="0"/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DECISIONS ARE UNIFORM BUT CONDITIONS ARE DIFFERENT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LOCAL CONSIDERATIONS ARE NOT TAKEN INTO ACCOUNT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CENTRAL DECISION NOT ALWAYS MATCHES WITH THE LOCAL MEANS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PEOPLE DO NOT FEEL IT IS THEIR DECISION (IT IS NOT) – MUCH LESS MOTIVATION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CENTRALISED DECISIONS DECREASE FEELING OF DEMOCRACY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PEOPLE ARE LESS ENTHUSIASTIC IN THE FULFILMENT OF THE DECISION</a:t>
            </a:r>
          </a:p>
          <a:p>
            <a:pPr>
              <a:buFont typeface="Arial" pitchFamily="34" charset="0"/>
              <a:buChar char="•"/>
            </a:pPr>
            <a:endParaRPr lang="hu-HU" sz="2000" b="1" dirty="0" smtClean="0"/>
          </a:p>
          <a:p>
            <a:r>
              <a:rPr lang="hu-HU" sz="2000" b="1" u="sng" dirty="0" smtClean="0">
                <a:solidFill>
                  <a:srgbClr val="0070C0"/>
                </a:solidFill>
              </a:rPr>
              <a:t>A KÖZPONTOSÍTOTT DÖNTÉSEK HÁTRÁNYAI </a:t>
            </a:r>
            <a:r>
              <a:rPr lang="hu-HU" sz="2000" b="1" dirty="0" smtClean="0">
                <a:solidFill>
                  <a:srgbClr val="0070C0"/>
                </a:solidFill>
              </a:rPr>
              <a:t>(DÖNTÉSHOZATAL MAGAS SZINTEN)</a:t>
            </a:r>
          </a:p>
          <a:p>
            <a:endParaRPr lang="hu-HU" sz="2000" b="1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A DÖNTÉS UNIFORMIZÁLT DE A HELYI FELTÉTELEK KÜLÖNBÖZŐEK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A KÖZPONTI DÖNTÉS NEM VESZI FIGYELEMBE A HELYI SZEMPONTOKAT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A KÖZPONTI DÖNTÉS VÉGREHAJTÁSÁHOZ NINCS MINDIG MEG A HELYI FORRÁS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AZ EMBEREK NEM ÉRZIK, HOGY EZ AZ Ő DÖNTÉSÜK (NEM IS) – NEM MOTIVÁLTAK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A KÖZPONTOSÍTOTT DÖNTÉSEK CSÖKKENTIK A DEMOKRÁCIA ÉRZETÉT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AZ EMBEREK NEM LELKESEK A DÖNTÉS VÉGREHAJTÁSÁNÁL</a:t>
            </a:r>
            <a:endParaRPr lang="hu-H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813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944861" y="633901"/>
            <a:ext cx="6186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>
                <a:latin typeface="Arial Black" panose="020B0A04020102020204" pitchFamily="34" charset="0"/>
              </a:rPr>
              <a:t>CENTRALISATION VS DECENTRALISATION</a:t>
            </a:r>
            <a:endParaRPr lang="hu-HU" sz="2000" b="1" dirty="0">
              <a:latin typeface="Arial Black" panose="020B0A04020102020204" pitchFamily="34" charset="0"/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233932" y="1447800"/>
            <a:ext cx="8903848" cy="51398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u="sng" dirty="0" smtClean="0"/>
              <a:t>PRO’S FOR THE LOCAL DECISIONS </a:t>
            </a:r>
            <a:r>
              <a:rPr lang="hu-HU" sz="2400" b="1" dirty="0" smtClean="0"/>
              <a:t>(</a:t>
            </a:r>
            <a:r>
              <a:rPr lang="hu-HU" sz="2400" b="1" dirty="0" err="1" smtClean="0"/>
              <a:t>DECISIONS</a:t>
            </a:r>
            <a:r>
              <a:rPr lang="hu-HU" sz="2400" b="1" dirty="0" smtClean="0"/>
              <a:t> ON LOW LEVEL)</a:t>
            </a:r>
          </a:p>
          <a:p>
            <a:endParaRPr lang="hu-HU" sz="2000" b="1" dirty="0" smtClean="0"/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LOCAL DECISION MAKERS KNOW THE ACHIEVABLE TARGET BEST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LOCAL DECISION MAKERS KNOW THE LOCAL RESOURCES BEST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LOCAL CITIZENS FEEL THEY ARE PART OF THE DECISION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LOCAL DECISIONS INCREASE OF THE FEELING OF DEMOCRACY IN THE CITIZENS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WITH LOCAL DECISIONS, MOTIVATION DURING THE WORK IS MUCH STRONGER</a:t>
            </a:r>
          </a:p>
          <a:p>
            <a:pPr>
              <a:buFont typeface="Arial" pitchFamily="34" charset="0"/>
              <a:buChar char="•"/>
            </a:pPr>
            <a:endParaRPr lang="hu-HU" sz="2000" b="1" dirty="0" smtClean="0"/>
          </a:p>
          <a:p>
            <a:r>
              <a:rPr lang="hu-HU" sz="2400" b="1" u="sng" dirty="0" smtClean="0">
                <a:solidFill>
                  <a:srgbClr val="0070C0"/>
                </a:solidFill>
              </a:rPr>
              <a:t>A HELYI DÖNTÉSEK ELŐNYEI </a:t>
            </a:r>
            <a:r>
              <a:rPr lang="hu-HU" sz="2400" b="1" dirty="0" smtClean="0">
                <a:solidFill>
                  <a:srgbClr val="0070C0"/>
                </a:solidFill>
              </a:rPr>
              <a:t>(DÖNTÉSEK ALACSONY SZINTEKEN)</a:t>
            </a:r>
          </a:p>
          <a:p>
            <a:endParaRPr lang="hu-HU" sz="2000" b="1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A HELYI DÖNTÉSHOZÓK ISMERIK LEGINKÁBB AZ ELÉRENDŐ CÉLOKAT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A HELYI DÖNTÉSHOZÓK VANNAK LEGINKÁBB TISZTÁBAN A RENDELKEZÉSRE ÁLLÓ</a:t>
            </a:r>
          </a:p>
          <a:p>
            <a:r>
              <a:rPr lang="hu-HU" sz="2000" b="1" dirty="0" smtClean="0">
                <a:solidFill>
                  <a:srgbClr val="0070C0"/>
                </a:solidFill>
              </a:rPr>
              <a:t>   FORRÁSOKRÓL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AZ ÁLLAMPOLGÁROK AZT ÉRZIK, HOGY ŐK A DÖNTÉS RÉSZESEI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A HELYI DÖNTÉSHOZATAL ERŐSÍTI A DEMOKRÁCIA ÉRZETÉT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A HELYI DÖNTÉSEKNÉL SOKKAL ERŐSEBB A VÉGREHAJTÓK MOTIVÁCIÓJA</a:t>
            </a:r>
            <a:endParaRPr lang="hu-H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153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944861" y="633901"/>
            <a:ext cx="6186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>
                <a:latin typeface="Arial Black" panose="020B0A04020102020204" pitchFamily="34" charset="0"/>
              </a:rPr>
              <a:t>CENTRALISATION VS DECENTRALISATION</a:t>
            </a:r>
            <a:endParaRPr lang="hu-HU" sz="2000" b="1" dirty="0">
              <a:latin typeface="Arial Black" panose="020B0A04020102020204" pitchFamily="34" charset="0"/>
            </a:endParaRPr>
          </a:p>
        </p:txBody>
      </p:sp>
      <p:sp>
        <p:nvSpPr>
          <p:cNvPr id="17" name="Szövegdoboz 16"/>
          <p:cNvSpPr txBox="1"/>
          <p:nvPr/>
        </p:nvSpPr>
        <p:spPr>
          <a:xfrm>
            <a:off x="457200" y="1402080"/>
            <a:ext cx="8315866" cy="45550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u="sng" dirty="0" smtClean="0"/>
              <a:t>CON’S OF THE LOCAL DECISION MAKING </a:t>
            </a:r>
            <a:r>
              <a:rPr lang="hu-HU" sz="2000" b="1" dirty="0" smtClean="0"/>
              <a:t>(DECISIONS ON LOW LEVEL)</a:t>
            </a:r>
          </a:p>
          <a:p>
            <a:endParaRPr lang="hu-HU" b="1" dirty="0" smtClean="0"/>
          </a:p>
          <a:p>
            <a:pPr>
              <a:buFont typeface="Arial" pitchFamily="34" charset="0"/>
              <a:buChar char="•"/>
            </a:pPr>
            <a:r>
              <a:rPr lang="hu-HU" b="1" dirty="0" smtClean="0"/>
              <a:t>  DECENTRALISED DECISIONS ARE MUCH SLOWER</a:t>
            </a:r>
          </a:p>
          <a:p>
            <a:pPr>
              <a:buFont typeface="Arial" pitchFamily="34" charset="0"/>
              <a:buChar char="•"/>
            </a:pPr>
            <a:r>
              <a:rPr lang="hu-HU" b="1" dirty="0" smtClean="0"/>
              <a:t> LOCAL DECISIONS MAY NOT BE UNIFORM</a:t>
            </a:r>
          </a:p>
          <a:p>
            <a:pPr>
              <a:buFont typeface="Arial" pitchFamily="34" charset="0"/>
              <a:buChar char="•"/>
            </a:pPr>
            <a:r>
              <a:rPr lang="hu-HU" b="1" dirty="0" smtClean="0"/>
              <a:t> LOCAL DECISION MAKERS MAY NOT KNOW THE CENTRALISED FUNDS AVAILABLE</a:t>
            </a:r>
          </a:p>
          <a:p>
            <a:pPr>
              <a:buFont typeface="Arial" pitchFamily="34" charset="0"/>
              <a:buChar char="•"/>
            </a:pPr>
            <a:r>
              <a:rPr lang="hu-HU" b="1" dirty="0" smtClean="0"/>
              <a:t> LOCAL DECISION INFLUENCERS MAY BE STRONGER</a:t>
            </a:r>
          </a:p>
          <a:p>
            <a:pPr>
              <a:buFont typeface="Arial" pitchFamily="34" charset="0"/>
              <a:buChar char="•"/>
            </a:pPr>
            <a:r>
              <a:rPr lang="hu-HU" b="1" dirty="0" smtClean="0"/>
              <a:t> LOCAL DECISION MAKERS MAY NOT BE AWARE OF THE BEST PRACTICES ELSEWHERE</a:t>
            </a:r>
          </a:p>
          <a:p>
            <a:pPr>
              <a:buFont typeface="Arial" pitchFamily="34" charset="0"/>
              <a:buChar char="•"/>
            </a:pPr>
            <a:endParaRPr lang="hu-HU" b="1" dirty="0" smtClean="0"/>
          </a:p>
          <a:p>
            <a:r>
              <a:rPr lang="hu-HU" sz="2000" b="1" u="sng" dirty="0" smtClean="0"/>
              <a:t>A HELYI DÖNTÉSEK HÁTRÁNYAI </a:t>
            </a:r>
            <a:r>
              <a:rPr lang="hu-HU" sz="2000" b="1" dirty="0" smtClean="0"/>
              <a:t>(DÖNTÉSEK HELYI SZINTEN)</a:t>
            </a:r>
          </a:p>
          <a:p>
            <a:endParaRPr lang="hu-HU" b="1" dirty="0" smtClean="0"/>
          </a:p>
          <a:p>
            <a:pPr>
              <a:buFont typeface="Arial" pitchFamily="34" charset="0"/>
              <a:buChar char="•"/>
            </a:pPr>
            <a:r>
              <a:rPr lang="hu-HU" b="1" dirty="0" smtClean="0"/>
              <a:t> A DECENTRALIZÁLT DÖNTÉSEK ÁLTALÁBAN LASSÚAK</a:t>
            </a:r>
          </a:p>
          <a:p>
            <a:pPr>
              <a:buFont typeface="Arial" pitchFamily="34" charset="0"/>
              <a:buChar char="•"/>
            </a:pPr>
            <a:r>
              <a:rPr lang="hu-HU" b="1" dirty="0" smtClean="0"/>
              <a:t> A HELYI DÖNTÉSEK ALKALOMTÓL ALKALOMRA ELTÉRHETNEK </a:t>
            </a:r>
          </a:p>
          <a:p>
            <a:pPr>
              <a:buFont typeface="Arial" pitchFamily="34" charset="0"/>
              <a:buChar char="•"/>
            </a:pPr>
            <a:r>
              <a:rPr lang="hu-HU" b="1" dirty="0" smtClean="0"/>
              <a:t> A HELYI DÖNTÉSHOZÓK NEM BIZTOSAN TUDJÁK, MENNYI KÖZPONTI PÉNZ ÁLL </a:t>
            </a:r>
          </a:p>
          <a:p>
            <a:r>
              <a:rPr lang="hu-HU" b="1" dirty="0" smtClean="0"/>
              <a:t>    RENDELKEZÉSRE</a:t>
            </a:r>
          </a:p>
          <a:p>
            <a:pPr>
              <a:buFont typeface="Arial" pitchFamily="34" charset="0"/>
              <a:buChar char="•"/>
            </a:pPr>
            <a:r>
              <a:rPr lang="hu-HU" b="1" dirty="0" smtClean="0"/>
              <a:t> A HELYI, SZUBJEKTÍV BEFOLYÁS ERŐSEBB LEHET</a:t>
            </a:r>
          </a:p>
          <a:p>
            <a:pPr>
              <a:buFont typeface="Arial" pitchFamily="34" charset="0"/>
              <a:buChar char="•"/>
            </a:pPr>
            <a:r>
              <a:rPr lang="hu-HU" b="1" dirty="0" smtClean="0"/>
              <a:t> A HELYI DÖNTÉSHOZÓK NEM BIZTOS, HOGY ISMERIK MÁSOK JÓ GYAKORLATÁT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xmlns="" val="148950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786</Words>
  <Application>Microsoft Office PowerPoint</Application>
  <PresentationFormat>Diavetítés a képernyőre (4:3 oldalarány)</PresentationFormat>
  <Paragraphs>135</Paragraphs>
  <Slides>14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5" baseType="lpstr">
      <vt:lpstr>Office-téma</vt:lpstr>
      <vt:lpstr>1. dia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  <vt:lpstr>11. dia</vt:lpstr>
      <vt:lpstr>12. dia</vt:lpstr>
      <vt:lpstr>13. dia</vt:lpstr>
      <vt:lpstr>14.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Microsoft-fiók</dc:creator>
  <cp:lastModifiedBy>Balogh Béla</cp:lastModifiedBy>
  <cp:revision>1</cp:revision>
  <dcterms:created xsi:type="dcterms:W3CDTF">2021-06-16T09:42:21Z</dcterms:created>
  <dcterms:modified xsi:type="dcterms:W3CDTF">2021-06-29T18:58:46Z</dcterms:modified>
</cp:coreProperties>
</file>