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4" autoAdjust="0"/>
    <p:restoredTop sz="94660"/>
  </p:normalViewPr>
  <p:slideViewPr>
    <p:cSldViewPr snapToGrid="0">
      <p:cViewPr varScale="1">
        <p:scale>
          <a:sx n="86" d="100"/>
          <a:sy n="86" d="100"/>
        </p:scale>
        <p:origin x="-72" y="-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CB540-923F-42B6-B97A-1BA30FDAC9DA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38C7-52C0-4992-8572-75A8F71973B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169699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CB540-923F-42B6-B97A-1BA30FDAC9DA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38C7-52C0-4992-8572-75A8F71973B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991012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CB540-923F-42B6-B97A-1BA30FDAC9DA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38C7-52C0-4992-8572-75A8F71973B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068502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CB540-923F-42B6-B97A-1BA30FDAC9DA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38C7-52C0-4992-8572-75A8F71973B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422268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CB540-923F-42B6-B97A-1BA30FDAC9DA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38C7-52C0-4992-8572-75A8F71973B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598967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CB540-923F-42B6-B97A-1BA30FDAC9DA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38C7-52C0-4992-8572-75A8F71973B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985510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CB540-923F-42B6-B97A-1BA30FDAC9DA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38C7-52C0-4992-8572-75A8F71973B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301360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CB540-923F-42B6-B97A-1BA30FDAC9DA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38C7-52C0-4992-8572-75A8F71973B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58648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CB540-923F-42B6-B97A-1BA30FDAC9DA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38C7-52C0-4992-8572-75A8F71973B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461542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CB540-923F-42B6-B97A-1BA30FDAC9DA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38C7-52C0-4992-8572-75A8F71973B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172281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CB540-923F-42B6-B97A-1BA30FDAC9DA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38C7-52C0-4992-8572-75A8F71973B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857694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B540-923F-42B6-B97A-1BA30FDAC9DA}" type="datetimeFigureOut">
              <a:rPr lang="hu-HU" smtClean="0"/>
              <a:pPr/>
              <a:t>2021.06.29.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138C7-52C0-4992-8572-75A8F71973B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004152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12.png"/><Relationship Id="rId10" Type="http://schemas.openxmlformats.org/officeDocument/2006/relationships/image" Target="../media/image14.jpeg"/><Relationship Id="rId4" Type="http://schemas.openxmlformats.org/officeDocument/2006/relationships/image" Target="../media/image3.png"/><Relationship Id="rId9" Type="http://schemas.openxmlformats.org/officeDocument/2006/relationships/image" Target="../media/image1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12.png"/><Relationship Id="rId10" Type="http://schemas.openxmlformats.org/officeDocument/2006/relationships/image" Target="../media/image14.jpeg"/><Relationship Id="rId4" Type="http://schemas.openxmlformats.org/officeDocument/2006/relationships/image" Target="../media/image3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6.jpeg"/><Relationship Id="rId7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1.jpeg"/><Relationship Id="rId5" Type="http://schemas.openxmlformats.org/officeDocument/2006/relationships/image" Target="../media/image17.png"/><Relationship Id="rId10" Type="http://schemas.openxmlformats.org/officeDocument/2006/relationships/image" Target="../media/image20.jpeg"/><Relationship Id="rId4" Type="http://schemas.openxmlformats.org/officeDocument/2006/relationships/image" Target="../media/image3.png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11" name="Csoportba foglalás 10"/>
          <p:cNvGrpSpPr/>
          <p:nvPr/>
        </p:nvGrpSpPr>
        <p:grpSpPr>
          <a:xfrm>
            <a:off x="1223493" y="192043"/>
            <a:ext cx="6065949" cy="6195878"/>
            <a:chOff x="1764405" y="192043"/>
            <a:chExt cx="4995517" cy="5247859"/>
          </a:xfrm>
        </p:grpSpPr>
        <p:sp>
          <p:nvSpPr>
            <p:cNvPr id="9" name="Ellipszis 8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Szövegdoboz 9"/>
          <p:cNvSpPr txBox="1"/>
          <p:nvPr/>
        </p:nvSpPr>
        <p:spPr>
          <a:xfrm>
            <a:off x="3441455" y="4223906"/>
            <a:ext cx="1756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dirty="0" smtClean="0">
                <a:latin typeface="Arial Black" panose="020B0A04020102020204" pitchFamily="34" charset="0"/>
              </a:rPr>
              <a:t>VIFFE</a:t>
            </a:r>
            <a:endParaRPr lang="hu-HU" sz="36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54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2092960" y="1290197"/>
            <a:ext cx="3413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 smtClean="0"/>
              <a:t>REPRESENTATIVE DEMOCRACY</a:t>
            </a:r>
          </a:p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KÉPVISELETI DEMOKRÁCIA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605081" y="2765318"/>
            <a:ext cx="7665881" cy="36933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>
                <a:latin typeface="Arial Black" panose="020B0A04020102020204" pitchFamily="34" charset="0"/>
              </a:rPr>
              <a:t>THE REAL POWER IS MUCH TOO AWAY FROM THE CITIZEN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17" name="Szövegdoboz 16"/>
          <p:cNvSpPr txBox="1"/>
          <p:nvPr/>
        </p:nvSpPr>
        <p:spPr>
          <a:xfrm>
            <a:off x="1273052" y="3844644"/>
            <a:ext cx="6329938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AZ IGAZI HATALOM TÚLSÁGOSAN MESSZE VAN </a:t>
            </a:r>
          </a:p>
          <a:p>
            <a:pPr algn="ctr"/>
            <a:r>
              <a:rPr lang="hu-HU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AZ ÁLLAMPOLGÁRTÓL</a:t>
            </a:r>
            <a:endParaRPr lang="hu-HU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410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2092960" y="1290197"/>
            <a:ext cx="3413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 smtClean="0"/>
              <a:t>REPRESENTATIVE DEMOCRACY</a:t>
            </a:r>
          </a:p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KÉPVISELETI DEMOKRÁCIA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605081" y="2765318"/>
            <a:ext cx="7665881" cy="369332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hu-HU" b="1" dirty="0" smtClean="0">
                <a:latin typeface="Arial Black" panose="020B0A04020102020204" pitchFamily="34" charset="0"/>
              </a:rPr>
              <a:t>THE REAL POWER IS MUCH TOO AWAY FROM THE CITIZEN</a:t>
            </a:r>
            <a:endParaRPr lang="hu-HU" b="1" dirty="0">
              <a:latin typeface="Arial Black" panose="020B0A04020102020204" pitchFamily="34" charset="0"/>
            </a:endParaRPr>
          </a:p>
        </p:txBody>
      </p:sp>
      <p:sp>
        <p:nvSpPr>
          <p:cNvPr id="17" name="Szövegdoboz 16"/>
          <p:cNvSpPr txBox="1"/>
          <p:nvPr/>
        </p:nvSpPr>
        <p:spPr>
          <a:xfrm>
            <a:off x="1273052" y="3844644"/>
            <a:ext cx="6329938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AZ IGAZI HATALOM TÚLSÁGOSAN MESSZE VAN </a:t>
            </a:r>
          </a:p>
          <a:p>
            <a:pPr algn="ctr"/>
            <a:r>
              <a:rPr lang="hu-HU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AZ ÁLLAMPOLGÁRTÓL</a:t>
            </a:r>
            <a:endParaRPr lang="hu-HU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18" name="Szövegdoboz 17"/>
          <p:cNvSpPr txBox="1"/>
          <p:nvPr/>
        </p:nvSpPr>
        <p:spPr>
          <a:xfrm>
            <a:off x="1850453" y="3180288"/>
            <a:ext cx="5175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THE LONG PATH DISTORTES THE INFORMATION</a:t>
            </a:r>
            <a:endParaRPr lang="hu-HU" sz="2000" b="1" dirty="0"/>
          </a:p>
        </p:txBody>
      </p:sp>
      <p:sp>
        <p:nvSpPr>
          <p:cNvPr id="19" name="Szövegdoboz 18"/>
          <p:cNvSpPr txBox="1"/>
          <p:nvPr/>
        </p:nvSpPr>
        <p:spPr>
          <a:xfrm>
            <a:off x="1748853" y="4580485"/>
            <a:ext cx="55420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A NAGY TÁVOLSÁG ELTORZÍTJA AZ INFORMÁCIÓT</a:t>
            </a:r>
            <a:endParaRPr lang="hu-H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953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2213888" y="617639"/>
            <a:ext cx="3413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 smtClean="0"/>
              <a:t>REPRESENTATIVE DEMOCRACY</a:t>
            </a:r>
          </a:p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KÉPVISELETI DEMOKRÁCIA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18" name="Szövegdoboz 17"/>
          <p:cNvSpPr txBox="1"/>
          <p:nvPr/>
        </p:nvSpPr>
        <p:spPr>
          <a:xfrm>
            <a:off x="867892" y="1450386"/>
            <a:ext cx="69906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latin typeface="Arial Black" panose="020B0A04020102020204" pitchFamily="34" charset="0"/>
              </a:rPr>
              <a:t>THE LONG PATH DISTORTES THE INFORMATION</a:t>
            </a:r>
            <a:endParaRPr lang="hu-HU" sz="2000" b="1" dirty="0">
              <a:latin typeface="Arial Black" panose="020B0A04020102020204" pitchFamily="34" charset="0"/>
            </a:endParaRPr>
          </a:p>
        </p:txBody>
      </p:sp>
      <p:sp>
        <p:nvSpPr>
          <p:cNvPr id="19" name="Szövegdoboz 18"/>
          <p:cNvSpPr txBox="1"/>
          <p:nvPr/>
        </p:nvSpPr>
        <p:spPr>
          <a:xfrm>
            <a:off x="714746" y="3937149"/>
            <a:ext cx="73698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A NAGY TÁVOLSÁG ELTORZÍTJA AZ INFORMÁCIÓT</a:t>
            </a:r>
            <a:endParaRPr lang="hu-HU" sz="20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20" name="Szövegdoboz 19"/>
          <p:cNvSpPr txBox="1"/>
          <p:nvPr/>
        </p:nvSpPr>
        <p:spPr>
          <a:xfrm>
            <a:off x="867892" y="2038099"/>
            <a:ext cx="706354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hu-HU" b="1" dirty="0" smtClean="0"/>
              <a:t>„IT IS GOOD BUT CORRECTION MUST BE DONE IN THIS, </a:t>
            </a:r>
            <a:r>
              <a:rPr lang="hu-HU" b="1" dirty="0" err="1" smtClean="0"/>
              <a:t>THIS</a:t>
            </a:r>
            <a:r>
              <a:rPr lang="hu-HU" b="1" dirty="0" smtClean="0"/>
              <a:t> AND THIS”</a:t>
            </a:r>
            <a:endParaRPr lang="hu-HU" b="1" dirty="0"/>
          </a:p>
        </p:txBody>
      </p:sp>
      <p:sp>
        <p:nvSpPr>
          <p:cNvPr id="23" name="Szövegdoboz 22"/>
          <p:cNvSpPr txBox="1"/>
          <p:nvPr/>
        </p:nvSpPr>
        <p:spPr>
          <a:xfrm>
            <a:off x="1433893" y="4555959"/>
            <a:ext cx="5296396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„EZ JÓ, DE VÁLTOZTATNI KELL ITT, MEG ITT, MEG ITT”</a:t>
            </a:r>
            <a:endParaRPr lang="hu-H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066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2213888" y="617639"/>
            <a:ext cx="3413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 smtClean="0"/>
              <a:t>REPRESENTATIVE DEMOCRACY</a:t>
            </a:r>
          </a:p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KÉPVISELETI DEMOKRÁCIA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18" name="Szövegdoboz 17"/>
          <p:cNvSpPr txBox="1"/>
          <p:nvPr/>
        </p:nvSpPr>
        <p:spPr>
          <a:xfrm>
            <a:off x="867892" y="1450386"/>
            <a:ext cx="69906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latin typeface="Arial Black" panose="020B0A04020102020204" pitchFamily="34" charset="0"/>
              </a:rPr>
              <a:t>THE LONG PATH DISTORTES THE INFORMATION</a:t>
            </a:r>
            <a:endParaRPr lang="hu-HU" sz="2000" b="1" dirty="0">
              <a:latin typeface="Arial Black" panose="020B0A04020102020204" pitchFamily="34" charset="0"/>
            </a:endParaRPr>
          </a:p>
        </p:txBody>
      </p:sp>
      <p:sp>
        <p:nvSpPr>
          <p:cNvPr id="19" name="Szövegdoboz 18"/>
          <p:cNvSpPr txBox="1"/>
          <p:nvPr/>
        </p:nvSpPr>
        <p:spPr>
          <a:xfrm>
            <a:off x="714746" y="3937149"/>
            <a:ext cx="73698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A NAGY TÁVOLSÁG ELTORZÍTJA AZ INFORMÁCIÓT</a:t>
            </a:r>
            <a:endParaRPr lang="hu-HU" sz="20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20" name="Szövegdoboz 19"/>
          <p:cNvSpPr txBox="1"/>
          <p:nvPr/>
        </p:nvSpPr>
        <p:spPr>
          <a:xfrm>
            <a:off x="867892" y="2038099"/>
            <a:ext cx="706354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hu-HU" b="1" dirty="0" smtClean="0"/>
              <a:t>„IT IS GOOD BUT CORRECTION MUST BE DONE IN THIS, </a:t>
            </a:r>
            <a:r>
              <a:rPr lang="hu-HU" b="1" dirty="0" err="1" smtClean="0"/>
              <a:t>THIS</a:t>
            </a:r>
            <a:r>
              <a:rPr lang="hu-HU" b="1" dirty="0" smtClean="0"/>
              <a:t> AND THIS”</a:t>
            </a:r>
            <a:endParaRPr lang="hu-HU" b="1" dirty="0"/>
          </a:p>
        </p:txBody>
      </p:sp>
      <p:sp>
        <p:nvSpPr>
          <p:cNvPr id="21" name="Szövegdoboz 20"/>
          <p:cNvSpPr txBox="1"/>
          <p:nvPr/>
        </p:nvSpPr>
        <p:spPr>
          <a:xfrm>
            <a:off x="1849271" y="2754372"/>
            <a:ext cx="48664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hu-HU" b="1" dirty="0" smtClean="0"/>
              <a:t>„IT IS GOOD BUT CORRECTION MIGHT BE DONE”</a:t>
            </a:r>
            <a:endParaRPr lang="hu-HU" b="1" dirty="0"/>
          </a:p>
        </p:txBody>
      </p:sp>
      <p:sp>
        <p:nvSpPr>
          <p:cNvPr id="23" name="Szövegdoboz 22"/>
          <p:cNvSpPr txBox="1"/>
          <p:nvPr/>
        </p:nvSpPr>
        <p:spPr>
          <a:xfrm>
            <a:off x="1433893" y="4555959"/>
            <a:ext cx="5296396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„EZ JÓ, DE VÁLTOZTATNI KELL ITT, MEG ITT, MEG ITT”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24" name="Szövegdoboz 23"/>
          <p:cNvSpPr txBox="1"/>
          <p:nvPr/>
        </p:nvSpPr>
        <p:spPr>
          <a:xfrm>
            <a:off x="2356382" y="5288816"/>
            <a:ext cx="3451417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„EZ JÓ, DE VÁLTOZTATNI LEHETNE”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16" name="Lefelé nyíl 15"/>
          <p:cNvSpPr/>
          <p:nvPr/>
        </p:nvSpPr>
        <p:spPr>
          <a:xfrm>
            <a:off x="3830320" y="2407431"/>
            <a:ext cx="452195" cy="346941"/>
          </a:xfrm>
          <a:prstGeom prst="downArrow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6" name="Lefelé nyíl 25"/>
          <p:cNvSpPr/>
          <p:nvPr/>
        </p:nvSpPr>
        <p:spPr>
          <a:xfrm>
            <a:off x="3790065" y="4970520"/>
            <a:ext cx="452195" cy="346941"/>
          </a:xfrm>
          <a:prstGeom prst="downArrow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09888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2213888" y="617639"/>
            <a:ext cx="3413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 smtClean="0"/>
              <a:t>REPRESENTATIVE DEMOCRACY</a:t>
            </a:r>
          </a:p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KÉPVISELETI DEMOKRÁCIA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18" name="Szövegdoboz 17"/>
          <p:cNvSpPr txBox="1"/>
          <p:nvPr/>
        </p:nvSpPr>
        <p:spPr>
          <a:xfrm>
            <a:off x="867892" y="1450386"/>
            <a:ext cx="69906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latin typeface="Arial Black" panose="020B0A04020102020204" pitchFamily="34" charset="0"/>
              </a:rPr>
              <a:t>THE LONG PATH DISTORTES THE INFORMATION</a:t>
            </a:r>
            <a:endParaRPr lang="hu-HU" sz="2000" b="1" dirty="0">
              <a:latin typeface="Arial Black" panose="020B0A04020102020204" pitchFamily="34" charset="0"/>
            </a:endParaRPr>
          </a:p>
        </p:txBody>
      </p:sp>
      <p:sp>
        <p:nvSpPr>
          <p:cNvPr id="19" name="Szövegdoboz 18"/>
          <p:cNvSpPr txBox="1"/>
          <p:nvPr/>
        </p:nvSpPr>
        <p:spPr>
          <a:xfrm>
            <a:off x="714746" y="3937149"/>
            <a:ext cx="73698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A NAGY TÁVOLSÁG ELTORZÍTJA AZ INFORMÁCIÓT</a:t>
            </a:r>
            <a:endParaRPr lang="hu-HU" sz="20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20" name="Szövegdoboz 19"/>
          <p:cNvSpPr txBox="1"/>
          <p:nvPr/>
        </p:nvSpPr>
        <p:spPr>
          <a:xfrm>
            <a:off x="867892" y="2038099"/>
            <a:ext cx="706354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hu-HU" b="1" dirty="0" smtClean="0"/>
              <a:t>„IT IS GOOD BUT CORRECTION MUST BE DONE IN THIS, </a:t>
            </a:r>
            <a:r>
              <a:rPr lang="hu-HU" b="1" dirty="0" err="1" smtClean="0"/>
              <a:t>THIS</a:t>
            </a:r>
            <a:r>
              <a:rPr lang="hu-HU" b="1" dirty="0" smtClean="0"/>
              <a:t> AND THIS”</a:t>
            </a:r>
            <a:endParaRPr lang="hu-HU" b="1" dirty="0"/>
          </a:p>
        </p:txBody>
      </p:sp>
      <p:sp>
        <p:nvSpPr>
          <p:cNvPr id="21" name="Szövegdoboz 20"/>
          <p:cNvSpPr txBox="1"/>
          <p:nvPr/>
        </p:nvSpPr>
        <p:spPr>
          <a:xfrm>
            <a:off x="1849271" y="2754372"/>
            <a:ext cx="48664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hu-HU" b="1" dirty="0" smtClean="0"/>
              <a:t>„IT IS GOOD BUT CORRECTION MIGHT BE DONE”</a:t>
            </a:r>
            <a:endParaRPr lang="hu-HU" b="1" dirty="0"/>
          </a:p>
        </p:txBody>
      </p:sp>
      <p:sp>
        <p:nvSpPr>
          <p:cNvPr id="22" name="Szövegdoboz 21"/>
          <p:cNvSpPr txBox="1"/>
          <p:nvPr/>
        </p:nvSpPr>
        <p:spPr>
          <a:xfrm>
            <a:off x="3274298" y="3444898"/>
            <a:ext cx="1483726" cy="36933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hu-HU" b="1" dirty="0" smtClean="0"/>
              <a:t>„IT IS GOOD” </a:t>
            </a:r>
            <a:endParaRPr lang="hu-HU" b="1" dirty="0"/>
          </a:p>
        </p:txBody>
      </p:sp>
      <p:sp>
        <p:nvSpPr>
          <p:cNvPr id="23" name="Szövegdoboz 22"/>
          <p:cNvSpPr txBox="1"/>
          <p:nvPr/>
        </p:nvSpPr>
        <p:spPr>
          <a:xfrm>
            <a:off x="1433893" y="4555959"/>
            <a:ext cx="5296396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„EZ JÓ, DE VÁLTOZTATNI KELL ITT, MEG ITT, MEG ITT”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24" name="Szövegdoboz 23"/>
          <p:cNvSpPr txBox="1"/>
          <p:nvPr/>
        </p:nvSpPr>
        <p:spPr>
          <a:xfrm>
            <a:off x="2356382" y="5288816"/>
            <a:ext cx="3451417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„EZ JÓ, DE VÁLTOZTATNI LEHETNE”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3607056" y="6021673"/>
            <a:ext cx="950068" cy="36933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rgbClr val="0070C0"/>
                </a:solidFill>
              </a:rPr>
              <a:t>„EZ JÓ” 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26" name="Lefelé nyíl 25"/>
          <p:cNvSpPr/>
          <p:nvPr/>
        </p:nvSpPr>
        <p:spPr>
          <a:xfrm>
            <a:off x="3830320" y="2407431"/>
            <a:ext cx="452195" cy="346941"/>
          </a:xfrm>
          <a:prstGeom prst="downArrow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7" name="Lefelé nyíl 26"/>
          <p:cNvSpPr/>
          <p:nvPr/>
        </p:nvSpPr>
        <p:spPr>
          <a:xfrm>
            <a:off x="3790065" y="4970520"/>
            <a:ext cx="452195" cy="346941"/>
          </a:xfrm>
          <a:prstGeom prst="downArrow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8" name="Lefelé nyíl 27"/>
          <p:cNvSpPr/>
          <p:nvPr/>
        </p:nvSpPr>
        <p:spPr>
          <a:xfrm>
            <a:off x="3790064" y="3101313"/>
            <a:ext cx="452195" cy="346941"/>
          </a:xfrm>
          <a:prstGeom prst="downArrow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9" name="Lefelé nyíl 28"/>
          <p:cNvSpPr/>
          <p:nvPr/>
        </p:nvSpPr>
        <p:spPr>
          <a:xfrm>
            <a:off x="3840865" y="5680986"/>
            <a:ext cx="452195" cy="346941"/>
          </a:xfrm>
          <a:prstGeom prst="downArrow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58215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520994" y="1717040"/>
            <a:ext cx="29518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DEMOS (GREEK) = PEOPLE</a:t>
            </a:r>
          </a:p>
          <a:p>
            <a:endParaRPr lang="hu-HU" sz="2000" b="1" dirty="0"/>
          </a:p>
          <a:p>
            <a:r>
              <a:rPr lang="hu-HU" sz="2000" b="1" dirty="0" smtClean="0"/>
              <a:t>KRATOS (GREEK)= POWER</a:t>
            </a:r>
            <a:endParaRPr lang="hu-HU" sz="2000" b="1" dirty="0"/>
          </a:p>
        </p:txBody>
      </p:sp>
      <p:sp>
        <p:nvSpPr>
          <p:cNvPr id="16" name="Jobb oldali kapcsos zárójel 15"/>
          <p:cNvSpPr/>
          <p:nvPr/>
        </p:nvSpPr>
        <p:spPr>
          <a:xfrm>
            <a:off x="3383280" y="1645583"/>
            <a:ext cx="246741" cy="1087120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Szövegdoboz 16"/>
          <p:cNvSpPr txBox="1"/>
          <p:nvPr/>
        </p:nvSpPr>
        <p:spPr>
          <a:xfrm>
            <a:off x="3858572" y="2040205"/>
            <a:ext cx="5305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DEMOCRACY = POWER OF (BELONGS TO) THE PEOPLE</a:t>
            </a:r>
            <a:endParaRPr lang="hu-HU" b="1" dirty="0"/>
          </a:p>
        </p:txBody>
      </p:sp>
      <p:sp>
        <p:nvSpPr>
          <p:cNvPr id="18" name="Szövegdoboz 17"/>
          <p:cNvSpPr txBox="1"/>
          <p:nvPr/>
        </p:nvSpPr>
        <p:spPr>
          <a:xfrm>
            <a:off x="520994" y="3454677"/>
            <a:ext cx="330051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DEMOS (GÖRÖG) = NÉP</a:t>
            </a:r>
          </a:p>
          <a:p>
            <a:endParaRPr lang="hu-HU" sz="2000" b="1" dirty="0">
              <a:solidFill>
                <a:srgbClr val="0070C0"/>
              </a:solidFill>
            </a:endParaRPr>
          </a:p>
          <a:p>
            <a:r>
              <a:rPr lang="hu-HU" sz="2000" b="1" dirty="0" smtClean="0">
                <a:solidFill>
                  <a:srgbClr val="0070C0"/>
                </a:solidFill>
              </a:rPr>
              <a:t>KRATOS (GÖRÖG)= HATALOM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19" name="Jobb oldali kapcsos zárójel 18"/>
          <p:cNvSpPr/>
          <p:nvPr/>
        </p:nvSpPr>
        <p:spPr>
          <a:xfrm>
            <a:off x="3746812" y="3383220"/>
            <a:ext cx="223520" cy="1087120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Szövegdoboz 19"/>
          <p:cNvSpPr txBox="1"/>
          <p:nvPr/>
        </p:nvSpPr>
        <p:spPr>
          <a:xfrm>
            <a:off x="4388006" y="3572837"/>
            <a:ext cx="22972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NÉPHATALOM</a:t>
            </a:r>
          </a:p>
          <a:p>
            <a:r>
              <a:rPr lang="hu-HU" sz="2000" b="1" dirty="0" smtClean="0">
                <a:solidFill>
                  <a:srgbClr val="0070C0"/>
                </a:solidFill>
              </a:rPr>
              <a:t>A HATALOM A NÉPÉ</a:t>
            </a:r>
            <a:endParaRPr lang="hu-H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318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520994" y="1717040"/>
            <a:ext cx="29518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DEMOS (GREEK) = PEOPLE</a:t>
            </a:r>
          </a:p>
          <a:p>
            <a:endParaRPr lang="hu-HU" sz="2000" b="1" dirty="0"/>
          </a:p>
          <a:p>
            <a:r>
              <a:rPr lang="hu-HU" sz="2000" b="1" dirty="0" smtClean="0"/>
              <a:t>KRATOS (GREEK)= POWER</a:t>
            </a:r>
            <a:endParaRPr lang="hu-HU" sz="2000" b="1" dirty="0"/>
          </a:p>
        </p:txBody>
      </p:sp>
      <p:sp>
        <p:nvSpPr>
          <p:cNvPr id="16" name="Jobb oldali kapcsos zárójel 15"/>
          <p:cNvSpPr/>
          <p:nvPr/>
        </p:nvSpPr>
        <p:spPr>
          <a:xfrm>
            <a:off x="3383280" y="1645583"/>
            <a:ext cx="246741" cy="1087120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Szövegdoboz 16"/>
          <p:cNvSpPr txBox="1"/>
          <p:nvPr/>
        </p:nvSpPr>
        <p:spPr>
          <a:xfrm>
            <a:off x="3858572" y="2040205"/>
            <a:ext cx="5305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DEMOCRACY = POWER OF (BELONGS TO) THE PEOPLE</a:t>
            </a:r>
            <a:endParaRPr lang="hu-HU" b="1" dirty="0"/>
          </a:p>
        </p:txBody>
      </p:sp>
      <p:sp>
        <p:nvSpPr>
          <p:cNvPr id="18" name="Szövegdoboz 17"/>
          <p:cNvSpPr txBox="1"/>
          <p:nvPr/>
        </p:nvSpPr>
        <p:spPr>
          <a:xfrm>
            <a:off x="520994" y="3454677"/>
            <a:ext cx="330051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DEMOS (GÖRÖG) = NÉP</a:t>
            </a:r>
          </a:p>
          <a:p>
            <a:endParaRPr lang="hu-HU" sz="2000" b="1" dirty="0">
              <a:solidFill>
                <a:srgbClr val="0070C0"/>
              </a:solidFill>
            </a:endParaRPr>
          </a:p>
          <a:p>
            <a:r>
              <a:rPr lang="hu-HU" sz="2000" b="1" dirty="0" smtClean="0">
                <a:solidFill>
                  <a:srgbClr val="0070C0"/>
                </a:solidFill>
              </a:rPr>
              <a:t>KRATOS (GÖRÖG)= HATALOM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19" name="Jobb oldali kapcsos zárójel 18"/>
          <p:cNvSpPr/>
          <p:nvPr/>
        </p:nvSpPr>
        <p:spPr>
          <a:xfrm>
            <a:off x="3746812" y="3383220"/>
            <a:ext cx="223520" cy="1087120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Szövegdoboz 19"/>
          <p:cNvSpPr txBox="1"/>
          <p:nvPr/>
        </p:nvSpPr>
        <p:spPr>
          <a:xfrm>
            <a:off x="4388006" y="3572837"/>
            <a:ext cx="22972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NÉPHATALOM</a:t>
            </a:r>
          </a:p>
          <a:p>
            <a:r>
              <a:rPr lang="hu-HU" sz="2000" b="1" dirty="0" smtClean="0">
                <a:solidFill>
                  <a:srgbClr val="0070C0"/>
                </a:solidFill>
              </a:rPr>
              <a:t>A HATALOM A NÉPÉ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21" name="Szövegdoboz 20"/>
          <p:cNvSpPr txBox="1"/>
          <p:nvPr/>
        </p:nvSpPr>
        <p:spPr>
          <a:xfrm>
            <a:off x="3630021" y="2732703"/>
            <a:ext cx="5379241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hu-HU" b="1" dirty="0" smtClean="0"/>
              <a:t>PEOPLE SHOULD FEEL IT BUT THEY DO NOT REALLY DO</a:t>
            </a:r>
            <a:endParaRPr lang="hu-HU" b="1" dirty="0"/>
          </a:p>
        </p:txBody>
      </p:sp>
      <p:sp>
        <p:nvSpPr>
          <p:cNvPr id="22" name="Szövegdoboz 21"/>
          <p:cNvSpPr txBox="1"/>
          <p:nvPr/>
        </p:nvSpPr>
        <p:spPr>
          <a:xfrm>
            <a:off x="3506650" y="4541797"/>
            <a:ext cx="5379241" cy="646331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solidFill>
                  <a:srgbClr val="0070C0"/>
                </a:solidFill>
              </a:rPr>
              <a:t>A NÉPNEK EZT ÉREZNI KELLENE, DE A TÁVOLSÁG</a:t>
            </a:r>
          </a:p>
          <a:p>
            <a:pPr algn="ctr"/>
            <a:r>
              <a:rPr lang="hu-HU" b="1" dirty="0" smtClean="0">
                <a:solidFill>
                  <a:srgbClr val="0070C0"/>
                </a:solidFill>
              </a:rPr>
              <a:t>MIATT NEM IGAZÁN ÉRZI</a:t>
            </a:r>
            <a:endParaRPr lang="hu-H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790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21" name="Szövegdoboz 20"/>
          <p:cNvSpPr txBox="1"/>
          <p:nvPr/>
        </p:nvSpPr>
        <p:spPr>
          <a:xfrm>
            <a:off x="1344021" y="828004"/>
            <a:ext cx="5379241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hu-HU" b="1" dirty="0" smtClean="0"/>
              <a:t>PEOPLE SHOULD FEEL IT BUT THEY DO NOT REALLY DO</a:t>
            </a:r>
            <a:endParaRPr lang="hu-HU" b="1" dirty="0"/>
          </a:p>
        </p:txBody>
      </p:sp>
      <p:sp>
        <p:nvSpPr>
          <p:cNvPr id="22" name="Szövegdoboz 21"/>
          <p:cNvSpPr txBox="1"/>
          <p:nvPr/>
        </p:nvSpPr>
        <p:spPr>
          <a:xfrm>
            <a:off x="1344021" y="1502378"/>
            <a:ext cx="5379241" cy="646331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solidFill>
                  <a:srgbClr val="0070C0"/>
                </a:solidFill>
              </a:rPr>
              <a:t>A NÉPNEK EZT ÉREZNI KELLENE, DE A TÁVOLSÁG</a:t>
            </a:r>
          </a:p>
          <a:p>
            <a:pPr algn="ctr"/>
            <a:r>
              <a:rPr lang="hu-HU" b="1" dirty="0" smtClean="0">
                <a:solidFill>
                  <a:srgbClr val="0070C0"/>
                </a:solidFill>
              </a:rPr>
              <a:t>MIATT NEM IGAZÁN ÉRZI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23" name="Szövegdoboz 22"/>
          <p:cNvSpPr txBox="1"/>
          <p:nvPr/>
        </p:nvSpPr>
        <p:spPr>
          <a:xfrm>
            <a:off x="468897" y="3139440"/>
            <a:ext cx="8208314" cy="101566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 smtClean="0">
                <a:latin typeface="Arial Black" panose="020B0A04020102020204" pitchFamily="34" charset="0"/>
              </a:rPr>
              <a:t>CIVIL SOCIETY, CIVIC ACTIVITY  - THAT IS WHAT MAKES PEOPLE (THE CITIZENS) FEEL THEY HAVE A SAY; THEY ARE RESPONSIBLE AND THEY HAVE THE POWER</a:t>
            </a:r>
            <a:endParaRPr lang="hu-HU" sz="2000" b="1" dirty="0">
              <a:latin typeface="Arial Black" panose="020B0A04020102020204" pitchFamily="34" charset="0"/>
            </a:endParaRPr>
          </a:p>
        </p:txBody>
      </p:sp>
      <p:sp>
        <p:nvSpPr>
          <p:cNvPr id="24" name="Szövegdoboz 23"/>
          <p:cNvSpPr txBox="1"/>
          <p:nvPr/>
        </p:nvSpPr>
        <p:spPr>
          <a:xfrm>
            <a:off x="499256" y="4677234"/>
            <a:ext cx="8208314" cy="132343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CIVIL TÁRSADALOM, CIVIL AKTIVITÁS  - EZ ALAKÍTJA KI A NÉPBEN (AZ ÁLLAMPOLGÁRBAN) A BELESZÓLÁS ÉS A FELELŐSSÉG ÉRZETÉT – VAGYIS ANNAK MEGTAPASZTALÁSÁT, HOGY AZ ÖVÉ A HATALOM</a:t>
            </a:r>
            <a:endParaRPr lang="hu-HU" sz="20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431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1272611" y="2519680"/>
            <a:ext cx="5943294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sz="2400" b="1" dirty="0" smtClean="0">
                <a:latin typeface="Arial Black" panose="020B0A04020102020204" pitchFamily="34" charset="0"/>
              </a:rPr>
              <a:t>CIVIL SOCIETY, CIVIC ACTIVITY – </a:t>
            </a:r>
          </a:p>
          <a:p>
            <a:pPr algn="ctr"/>
            <a:r>
              <a:rPr lang="hu-HU" sz="2400" b="1" dirty="0" smtClean="0">
                <a:latin typeface="Arial Black" panose="020B0A04020102020204" pitchFamily="34" charset="0"/>
              </a:rPr>
              <a:t>SCHOOL OF DEMOCRACY </a:t>
            </a:r>
            <a:endParaRPr lang="hu-HU" sz="2400" b="1" dirty="0">
              <a:latin typeface="Arial Black" panose="020B0A04020102020204" pitchFamily="34" charset="0"/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823999" y="4279932"/>
            <a:ext cx="7055907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sz="24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CIVIL TÁRSADALOM, CIVIL AKTIVITÁS – </a:t>
            </a:r>
          </a:p>
          <a:p>
            <a:pPr algn="ctr"/>
            <a:r>
              <a:rPr lang="hu-HU" sz="24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A DEMOKRÁCIA ISKOLÁJA</a:t>
            </a:r>
            <a:endParaRPr lang="hu-HU" sz="24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909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1272611" y="2519680"/>
            <a:ext cx="5943294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sz="2400" b="1" dirty="0" smtClean="0">
                <a:latin typeface="Arial Black" panose="020B0A04020102020204" pitchFamily="34" charset="0"/>
              </a:rPr>
              <a:t>CIVIL SOCIETY, CIVIC ACTIVITY – </a:t>
            </a:r>
          </a:p>
          <a:p>
            <a:pPr algn="ctr"/>
            <a:r>
              <a:rPr lang="hu-HU" sz="2400" b="1" dirty="0" smtClean="0">
                <a:latin typeface="Arial Black" panose="020B0A04020102020204" pitchFamily="34" charset="0"/>
              </a:rPr>
              <a:t>SCHOOL OF DEMOCRACY </a:t>
            </a:r>
            <a:endParaRPr lang="hu-HU" sz="2400" b="1" dirty="0">
              <a:latin typeface="Arial Black" panose="020B0A04020102020204" pitchFamily="34" charset="0"/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823999" y="4279932"/>
            <a:ext cx="7055907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sz="24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CIVIL TÁRSADALOM, CIVIL AKTIVITÁS – </a:t>
            </a:r>
          </a:p>
          <a:p>
            <a:pPr algn="ctr"/>
            <a:r>
              <a:rPr lang="hu-HU" sz="24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A DEMOKRÁCIA ISKOLÁJA</a:t>
            </a:r>
            <a:endParaRPr lang="hu-HU" sz="24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17" name="Szövegdoboz 16"/>
          <p:cNvSpPr txBox="1"/>
          <p:nvPr/>
        </p:nvSpPr>
        <p:spPr>
          <a:xfrm>
            <a:off x="2915920" y="3525520"/>
            <a:ext cx="2527680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hu-HU" b="1" dirty="0" smtClean="0"/>
              <a:t>CRITICALLY IMPORTANT!</a:t>
            </a:r>
            <a:endParaRPr lang="hu-HU" b="1" dirty="0"/>
          </a:p>
        </p:txBody>
      </p:sp>
      <p:sp>
        <p:nvSpPr>
          <p:cNvPr id="18" name="Szövegdoboz 17"/>
          <p:cNvSpPr txBox="1"/>
          <p:nvPr/>
        </p:nvSpPr>
        <p:spPr>
          <a:xfrm>
            <a:off x="3113595" y="5496009"/>
            <a:ext cx="2261325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hu-HU" b="1" dirty="0" smtClean="0"/>
              <a:t>KRITIKUSAN FONTOS!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xmlns="" val="420958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11" name="Csoportba foglalás 10"/>
          <p:cNvGrpSpPr/>
          <p:nvPr/>
        </p:nvGrpSpPr>
        <p:grpSpPr>
          <a:xfrm>
            <a:off x="2846231" y="2603645"/>
            <a:ext cx="3554569" cy="3638931"/>
            <a:chOff x="1764405" y="192043"/>
            <a:chExt cx="4995517" cy="5247859"/>
          </a:xfrm>
        </p:grpSpPr>
        <p:sp>
          <p:nvSpPr>
            <p:cNvPr id="9" name="Ellipszis 8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Szövegdoboz 9"/>
          <p:cNvSpPr txBox="1"/>
          <p:nvPr/>
        </p:nvSpPr>
        <p:spPr>
          <a:xfrm>
            <a:off x="4145928" y="5067310"/>
            <a:ext cx="16088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 smtClean="0">
                <a:latin typeface="Arial Black" panose="020B0A04020102020204" pitchFamily="34" charset="0"/>
              </a:rPr>
              <a:t>VIFFE</a:t>
            </a:r>
            <a:endParaRPr lang="hu-HU" sz="2000" b="1" dirty="0">
              <a:latin typeface="Arial Black" panose="020B0A04020102020204" pitchFamily="34" charset="0"/>
            </a:endParaRPr>
          </a:p>
        </p:txBody>
      </p:sp>
      <p:sp>
        <p:nvSpPr>
          <p:cNvPr id="2" name="Szövegdoboz 1"/>
          <p:cNvSpPr txBox="1"/>
          <p:nvPr/>
        </p:nvSpPr>
        <p:spPr>
          <a:xfrm>
            <a:off x="765175" y="482503"/>
            <a:ext cx="7337369" cy="954107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V</a:t>
            </a:r>
            <a:r>
              <a:rPr lang="hu-HU" sz="2400" dirty="0" smtClean="0">
                <a:latin typeface="Arial Black" panose="020B0A04020102020204" pitchFamily="34" charset="0"/>
              </a:rPr>
              <a:t>RAKUN’ AND </a:t>
            </a:r>
            <a:r>
              <a:rPr lang="hu-H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I</a:t>
            </a:r>
            <a:r>
              <a:rPr lang="hu-HU" sz="2400" dirty="0" smtClean="0">
                <a:latin typeface="Arial Black" panose="020B0A04020102020204" pitchFamily="34" charset="0"/>
              </a:rPr>
              <a:t>TS </a:t>
            </a:r>
            <a:r>
              <a:rPr lang="hu-H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F</a:t>
            </a:r>
            <a:r>
              <a:rPr lang="hu-HU" sz="2400" dirty="0" smtClean="0">
                <a:latin typeface="Arial Black" panose="020B0A04020102020204" pitchFamily="34" charset="0"/>
              </a:rPr>
              <a:t>RIENDS TO DISCUSS</a:t>
            </a:r>
          </a:p>
          <a:p>
            <a:pPr algn="ctr"/>
            <a:r>
              <a:rPr lang="hu-HU" sz="2400" dirty="0" smtClean="0">
                <a:latin typeface="Arial Black" panose="020B0A04020102020204" pitchFamily="34" charset="0"/>
              </a:rPr>
              <a:t> </a:t>
            </a:r>
            <a:r>
              <a:rPr lang="hu-H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F</a:t>
            </a:r>
            <a:r>
              <a:rPr lang="hu-HU" sz="2400" dirty="0" smtClean="0">
                <a:latin typeface="Arial Black" panose="020B0A04020102020204" pitchFamily="34" charset="0"/>
              </a:rPr>
              <a:t>UTURE PATHS FOR </a:t>
            </a:r>
            <a:r>
              <a:rPr lang="hu-H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E</a:t>
            </a:r>
            <a:r>
              <a:rPr lang="hu-HU" sz="2400" dirty="0" smtClean="0">
                <a:latin typeface="Arial Black" panose="020B0A04020102020204" pitchFamily="34" charset="0"/>
              </a:rPr>
              <a:t>UROPE   </a:t>
            </a:r>
            <a:r>
              <a:rPr lang="hu-HU" sz="2400" dirty="0" err="1" smtClean="0">
                <a:latin typeface="Arial Black" panose="020B0A04020102020204" pitchFamily="34" charset="0"/>
              </a:rPr>
              <a:t>EfC</a:t>
            </a:r>
            <a:r>
              <a:rPr lang="hu-HU" sz="2400" dirty="0" smtClean="0">
                <a:latin typeface="Arial Black" panose="020B0A04020102020204" pitchFamily="34" charset="0"/>
              </a:rPr>
              <a:t> 2021</a:t>
            </a:r>
            <a:endParaRPr lang="hu-HU" sz="2400" dirty="0">
              <a:latin typeface="Arial Black" panose="020B0A04020102020204" pitchFamily="34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619564" y="1586614"/>
            <a:ext cx="61333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400" b="1" dirty="0" smtClean="0">
                <a:latin typeface="Arial Black" panose="020B0A04020102020204" pitchFamily="34" charset="0"/>
              </a:rPr>
              <a:t>CIVIL SOCIETY, CIVIC ACTIVITY – </a:t>
            </a:r>
          </a:p>
          <a:p>
            <a:pPr algn="ctr"/>
            <a:r>
              <a:rPr lang="hu-HU" sz="2400" b="1" dirty="0" smtClean="0">
                <a:latin typeface="Arial Black" panose="020B0A04020102020204" pitchFamily="34" charset="0"/>
              </a:rPr>
              <a:t>CORNERSTONES FOR DEMOCRACY</a:t>
            </a:r>
            <a:endParaRPr lang="hu-HU" sz="2400" b="1" dirty="0">
              <a:latin typeface="Arial Black" panose="020B0A04020102020204" pitchFamily="34" charset="0"/>
            </a:endParaRPr>
          </a:p>
        </p:txBody>
      </p:sp>
      <p:sp>
        <p:nvSpPr>
          <p:cNvPr id="21" name="Szövegdoboz 20"/>
          <p:cNvSpPr txBox="1"/>
          <p:nvPr/>
        </p:nvSpPr>
        <p:spPr>
          <a:xfrm>
            <a:off x="7595802" y="2506059"/>
            <a:ext cx="1013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LECTURE</a:t>
            </a:r>
            <a:endParaRPr lang="hu-HU" b="1" dirty="0"/>
          </a:p>
        </p:txBody>
      </p:sp>
      <p:sp>
        <p:nvSpPr>
          <p:cNvPr id="12" name="Téglalap 11"/>
          <p:cNvSpPr/>
          <p:nvPr/>
        </p:nvSpPr>
        <p:spPr>
          <a:xfrm>
            <a:off x="3719231" y="6094434"/>
            <a:ext cx="17508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0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VIFFE</a:t>
            </a:r>
            <a:endParaRPr lang="hu-HU" sz="5400" b="1" cap="none" spc="0" dirty="0">
              <a:ln w="22225">
                <a:solidFill>
                  <a:srgbClr val="FF0000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544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Mosolygó arc 14"/>
          <p:cNvSpPr/>
          <p:nvPr/>
        </p:nvSpPr>
        <p:spPr>
          <a:xfrm>
            <a:off x="2682240" y="801000"/>
            <a:ext cx="2692400" cy="262458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Szövegdoboz 15"/>
          <p:cNvSpPr txBox="1"/>
          <p:nvPr/>
        </p:nvSpPr>
        <p:spPr>
          <a:xfrm>
            <a:off x="210474" y="3871664"/>
            <a:ext cx="874995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800" dirty="0" smtClean="0">
                <a:latin typeface="Arial Black" panose="020B0A04020102020204" pitchFamily="34" charset="0"/>
              </a:rPr>
              <a:t>THANKS FOR YOUR ATTENTION; </a:t>
            </a:r>
          </a:p>
          <a:p>
            <a:pPr algn="ctr"/>
            <a:r>
              <a:rPr lang="hu-HU" sz="2800" dirty="0" smtClean="0">
                <a:latin typeface="Arial Black" panose="020B0A04020102020204" pitchFamily="34" charset="0"/>
              </a:rPr>
              <a:t>HAVE GOOD DISCUSSIONS AND HAVE FUN!</a:t>
            </a:r>
            <a:endParaRPr lang="hu-HU" sz="2800" dirty="0">
              <a:latin typeface="Arial Black" panose="020B0A04020102020204" pitchFamily="34" charset="0"/>
            </a:endParaRPr>
          </a:p>
        </p:txBody>
      </p:sp>
      <p:sp>
        <p:nvSpPr>
          <p:cNvPr id="17" name="Szövegdoboz 16"/>
          <p:cNvSpPr txBox="1"/>
          <p:nvPr/>
        </p:nvSpPr>
        <p:spPr>
          <a:xfrm>
            <a:off x="817604" y="5193114"/>
            <a:ext cx="662130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8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KÖSZÖNÖM A FIGYELMET;</a:t>
            </a:r>
          </a:p>
          <a:p>
            <a:pPr algn="ctr"/>
            <a:r>
              <a:rPr lang="hu-HU" sz="28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JÓ VITÁT ÉS JÓ SZÓRAKOZÁST!</a:t>
            </a:r>
            <a:endParaRPr lang="hu-HU" sz="28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781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upload.wikimedia.org/wikipedia/commons/e/e6/Fla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Flag of Italy - Wikiped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AutoShape 18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8" name="AutoShape 20" descr="File:Flag of Slovenia.svg - Wikimedia Common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grpSp>
        <p:nvGrpSpPr>
          <p:cNvPr id="11" name="Csoportba foglalás 10"/>
          <p:cNvGrpSpPr/>
          <p:nvPr/>
        </p:nvGrpSpPr>
        <p:grpSpPr>
          <a:xfrm>
            <a:off x="2846231" y="2603645"/>
            <a:ext cx="3554569" cy="3638931"/>
            <a:chOff x="1764405" y="192043"/>
            <a:chExt cx="4995517" cy="5247859"/>
          </a:xfrm>
        </p:grpSpPr>
        <p:sp>
          <p:nvSpPr>
            <p:cNvPr id="9" name="Ellipszis 8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1028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6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8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Szövegdoboz 9"/>
          <p:cNvSpPr txBox="1"/>
          <p:nvPr/>
        </p:nvSpPr>
        <p:spPr>
          <a:xfrm>
            <a:off x="4145928" y="5067310"/>
            <a:ext cx="16088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 smtClean="0">
                <a:latin typeface="Arial Black" panose="020B0A04020102020204" pitchFamily="34" charset="0"/>
              </a:rPr>
              <a:t>VIFFE</a:t>
            </a:r>
            <a:endParaRPr lang="hu-HU" sz="2000" b="1" dirty="0">
              <a:latin typeface="Arial Black" panose="020B0A04020102020204" pitchFamily="34" charset="0"/>
            </a:endParaRPr>
          </a:p>
        </p:txBody>
      </p:sp>
      <p:sp>
        <p:nvSpPr>
          <p:cNvPr id="2" name="Szövegdoboz 1"/>
          <p:cNvSpPr txBox="1"/>
          <p:nvPr/>
        </p:nvSpPr>
        <p:spPr>
          <a:xfrm>
            <a:off x="1040832" y="482503"/>
            <a:ext cx="7061712" cy="830997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latin typeface="Arial Black" panose="020B0A04020102020204" pitchFamily="34" charset="0"/>
              </a:rPr>
              <a:t>VRAKUN’ AND ITS FRIENDS TO DISCUSS</a:t>
            </a:r>
          </a:p>
          <a:p>
            <a:pPr algn="ctr"/>
            <a:r>
              <a:rPr lang="hu-HU" sz="2400" dirty="0" smtClean="0">
                <a:latin typeface="Arial Black" panose="020B0A04020102020204" pitchFamily="34" charset="0"/>
              </a:rPr>
              <a:t> FUTURE PATHS FOR EUROPE   </a:t>
            </a:r>
            <a:r>
              <a:rPr lang="hu-HU" sz="2400" dirty="0" err="1" smtClean="0">
                <a:latin typeface="Arial Black" panose="020B0A04020102020204" pitchFamily="34" charset="0"/>
              </a:rPr>
              <a:t>EfC</a:t>
            </a:r>
            <a:r>
              <a:rPr lang="hu-HU" sz="2400" dirty="0" smtClean="0">
                <a:latin typeface="Arial Black" panose="020B0A04020102020204" pitchFamily="34" charset="0"/>
              </a:rPr>
              <a:t> 2021</a:t>
            </a:r>
            <a:endParaRPr lang="hu-HU" sz="2400" dirty="0">
              <a:latin typeface="Arial Black" panose="020B0A04020102020204" pitchFamily="34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619564" y="1586614"/>
            <a:ext cx="61333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2400" b="1" dirty="0" smtClean="0">
                <a:latin typeface="Arial Black" panose="020B0A04020102020204" pitchFamily="34" charset="0"/>
              </a:rPr>
              <a:t>CIVIL SOCIETY, CIVIC ACTIVITY – </a:t>
            </a:r>
          </a:p>
          <a:p>
            <a:pPr algn="ctr"/>
            <a:r>
              <a:rPr lang="hu-HU" sz="2400" b="1" dirty="0" smtClean="0">
                <a:latin typeface="Arial Black" panose="020B0A04020102020204" pitchFamily="34" charset="0"/>
              </a:rPr>
              <a:t>CORNERSTONES FOR DEMOCRACY</a:t>
            </a:r>
            <a:endParaRPr lang="hu-HU" sz="2400" b="1" dirty="0">
              <a:latin typeface="Arial Black" panose="020B0A04020102020204" pitchFamily="34" charset="0"/>
            </a:endParaRPr>
          </a:p>
        </p:txBody>
      </p:sp>
      <p:sp>
        <p:nvSpPr>
          <p:cNvPr id="21" name="Szövegdoboz 20"/>
          <p:cNvSpPr txBox="1"/>
          <p:nvPr/>
        </p:nvSpPr>
        <p:spPr>
          <a:xfrm>
            <a:off x="7595802" y="2506059"/>
            <a:ext cx="1013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LECTURE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xmlns="" val="353223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3941778" y="5482411"/>
            <a:ext cx="1013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LECTURE</a:t>
            </a:r>
            <a:endParaRPr lang="hu-HU" b="1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407246" y="1925468"/>
            <a:ext cx="811568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3200" b="1" dirty="0" smtClean="0">
                <a:latin typeface="Arial Black" panose="020B0A04020102020204" pitchFamily="34" charset="0"/>
              </a:rPr>
              <a:t>CIVIL SOCIETY, CIVIC ACTIVITY – </a:t>
            </a:r>
          </a:p>
          <a:p>
            <a:pPr algn="ctr"/>
            <a:r>
              <a:rPr lang="hu-HU" sz="3200" b="1" dirty="0" smtClean="0">
                <a:latin typeface="Arial Black" panose="020B0A04020102020204" pitchFamily="34" charset="0"/>
              </a:rPr>
              <a:t>CORNERSTONES FOR DEMOCRACY</a:t>
            </a:r>
            <a:endParaRPr lang="hu-HU" sz="3200" b="1" dirty="0">
              <a:latin typeface="Arial Black" panose="020B0A04020102020204" pitchFamily="34" charset="0"/>
            </a:endParaRPr>
          </a:p>
        </p:txBody>
      </p:sp>
      <p:sp>
        <p:nvSpPr>
          <p:cNvPr id="17" name="Szövegdoboz 16"/>
          <p:cNvSpPr txBox="1"/>
          <p:nvPr/>
        </p:nvSpPr>
        <p:spPr>
          <a:xfrm>
            <a:off x="-68201" y="3399098"/>
            <a:ext cx="921220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32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CIVIL TÁRSADALOM, CIVIL AKTIVITÁS– </a:t>
            </a:r>
          </a:p>
          <a:p>
            <a:pPr algn="ctr"/>
            <a:r>
              <a:rPr lang="hu-HU" sz="32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A DEMOKRÁCIA SAROKPONTJAI</a:t>
            </a:r>
            <a:endParaRPr lang="hu-HU" sz="32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874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520994" y="1717040"/>
            <a:ext cx="29518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DEMOS (GREEK) = PEOPLE</a:t>
            </a:r>
          </a:p>
          <a:p>
            <a:endParaRPr lang="hu-HU" sz="2000" b="1" dirty="0"/>
          </a:p>
          <a:p>
            <a:r>
              <a:rPr lang="hu-HU" sz="2000" b="1" dirty="0" smtClean="0"/>
              <a:t>KRATOS (GREEK)= POWER</a:t>
            </a:r>
            <a:endParaRPr lang="hu-HU" sz="2000" b="1" dirty="0"/>
          </a:p>
        </p:txBody>
      </p:sp>
      <p:sp>
        <p:nvSpPr>
          <p:cNvPr id="16" name="Jobb oldali kapcsos zárójel 15"/>
          <p:cNvSpPr/>
          <p:nvPr/>
        </p:nvSpPr>
        <p:spPr>
          <a:xfrm>
            <a:off x="3383280" y="1645583"/>
            <a:ext cx="246741" cy="1087120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Szövegdoboz 16"/>
          <p:cNvSpPr txBox="1"/>
          <p:nvPr/>
        </p:nvSpPr>
        <p:spPr>
          <a:xfrm>
            <a:off x="3858572" y="2040205"/>
            <a:ext cx="5305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DEMOCRACY = POWER OF (BELONGS TO) THE PEOPLE</a:t>
            </a:r>
            <a:endParaRPr lang="hu-HU" b="1" dirty="0"/>
          </a:p>
        </p:txBody>
      </p:sp>
      <p:sp>
        <p:nvSpPr>
          <p:cNvPr id="18" name="Szövegdoboz 17"/>
          <p:cNvSpPr txBox="1"/>
          <p:nvPr/>
        </p:nvSpPr>
        <p:spPr>
          <a:xfrm>
            <a:off x="520994" y="3454677"/>
            <a:ext cx="330051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DEMOS (GÖRÖG) = NÉP</a:t>
            </a:r>
          </a:p>
          <a:p>
            <a:endParaRPr lang="hu-HU" sz="2000" b="1" dirty="0">
              <a:solidFill>
                <a:srgbClr val="0070C0"/>
              </a:solidFill>
            </a:endParaRPr>
          </a:p>
          <a:p>
            <a:r>
              <a:rPr lang="hu-HU" sz="2000" b="1" dirty="0" smtClean="0">
                <a:solidFill>
                  <a:srgbClr val="0070C0"/>
                </a:solidFill>
              </a:rPr>
              <a:t>KRATOS (GÖRÖG)= HATALOM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19" name="Jobb oldali kapcsos zárójel 18"/>
          <p:cNvSpPr/>
          <p:nvPr/>
        </p:nvSpPr>
        <p:spPr>
          <a:xfrm>
            <a:off x="3746812" y="3383220"/>
            <a:ext cx="223520" cy="1087120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Szövegdoboz 19"/>
          <p:cNvSpPr txBox="1"/>
          <p:nvPr/>
        </p:nvSpPr>
        <p:spPr>
          <a:xfrm>
            <a:off x="4388006" y="3572837"/>
            <a:ext cx="22972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NÉPHATALOM</a:t>
            </a:r>
          </a:p>
          <a:p>
            <a:r>
              <a:rPr lang="hu-HU" sz="2000" b="1" dirty="0" smtClean="0">
                <a:solidFill>
                  <a:srgbClr val="0070C0"/>
                </a:solidFill>
              </a:rPr>
              <a:t>A HATALOM A NÉPÉ</a:t>
            </a:r>
            <a:endParaRPr lang="hu-H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924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3119120" y="971582"/>
            <a:ext cx="1571456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DEMOCRACY</a:t>
            </a:r>
            <a:endParaRPr lang="hu-HU" sz="2000" b="1" dirty="0"/>
          </a:p>
        </p:txBody>
      </p:sp>
      <p:cxnSp>
        <p:nvCxnSpPr>
          <p:cNvPr id="17" name="Egyenes összekötő nyíllal 16"/>
          <p:cNvCxnSpPr/>
          <p:nvPr/>
        </p:nvCxnSpPr>
        <p:spPr>
          <a:xfrm flipH="1">
            <a:off x="2438400" y="1371692"/>
            <a:ext cx="680720" cy="48758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nyíllal 17"/>
          <p:cNvCxnSpPr/>
          <p:nvPr/>
        </p:nvCxnSpPr>
        <p:spPr>
          <a:xfrm>
            <a:off x="4690576" y="1379609"/>
            <a:ext cx="805984" cy="44070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zövegdoboz 19"/>
          <p:cNvSpPr txBox="1"/>
          <p:nvPr/>
        </p:nvSpPr>
        <p:spPr>
          <a:xfrm>
            <a:off x="1243553" y="1859280"/>
            <a:ext cx="23896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DIRECT DEMOCRACY</a:t>
            </a:r>
            <a:endParaRPr lang="hu-HU" sz="2000" b="1" dirty="0"/>
          </a:p>
        </p:txBody>
      </p:sp>
      <p:sp>
        <p:nvSpPr>
          <p:cNvPr id="21" name="Szövegdoboz 20"/>
          <p:cNvSpPr txBox="1"/>
          <p:nvPr/>
        </p:nvSpPr>
        <p:spPr>
          <a:xfrm>
            <a:off x="4474433" y="1859280"/>
            <a:ext cx="34315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REPRESENTATIVE DEMOCRACY</a:t>
            </a:r>
            <a:endParaRPr lang="hu-HU" sz="2000" b="1" dirty="0"/>
          </a:p>
        </p:txBody>
      </p:sp>
      <p:sp>
        <p:nvSpPr>
          <p:cNvPr id="22" name="Szövegdoboz 21"/>
          <p:cNvSpPr txBox="1"/>
          <p:nvPr/>
        </p:nvSpPr>
        <p:spPr>
          <a:xfrm>
            <a:off x="3248367" y="3595708"/>
            <a:ext cx="1667636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DEMOKRÁCIA</a:t>
            </a:r>
            <a:endParaRPr lang="hu-HU" sz="2000" b="1" dirty="0">
              <a:solidFill>
                <a:srgbClr val="0070C0"/>
              </a:solidFill>
            </a:endParaRPr>
          </a:p>
        </p:txBody>
      </p:sp>
      <p:cxnSp>
        <p:nvCxnSpPr>
          <p:cNvPr id="23" name="Egyenes összekötő nyíllal 22"/>
          <p:cNvCxnSpPr/>
          <p:nvPr/>
        </p:nvCxnSpPr>
        <p:spPr>
          <a:xfrm flipH="1">
            <a:off x="2567647" y="3995818"/>
            <a:ext cx="680720" cy="487588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nyíllal 23"/>
          <p:cNvCxnSpPr/>
          <p:nvPr/>
        </p:nvCxnSpPr>
        <p:spPr>
          <a:xfrm>
            <a:off x="4819823" y="4003735"/>
            <a:ext cx="805984" cy="440703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zövegdoboz 24"/>
          <p:cNvSpPr txBox="1"/>
          <p:nvPr/>
        </p:nvSpPr>
        <p:spPr>
          <a:xfrm>
            <a:off x="1372800" y="4483406"/>
            <a:ext cx="306442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KÖZVETLEN DEMOKRÁCIA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26" name="Szövegdoboz 25"/>
          <p:cNvSpPr txBox="1"/>
          <p:nvPr/>
        </p:nvSpPr>
        <p:spPr>
          <a:xfrm>
            <a:off x="4603680" y="4483406"/>
            <a:ext cx="3193951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KÉPVISELETI  DEMOKRÁCIA</a:t>
            </a:r>
            <a:endParaRPr lang="hu-H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516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3119120" y="971582"/>
            <a:ext cx="1571456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DEMOCRACY</a:t>
            </a:r>
            <a:endParaRPr lang="hu-HU" sz="2000" b="1" dirty="0"/>
          </a:p>
        </p:txBody>
      </p:sp>
      <p:cxnSp>
        <p:nvCxnSpPr>
          <p:cNvPr id="17" name="Egyenes összekötő nyíllal 16"/>
          <p:cNvCxnSpPr/>
          <p:nvPr/>
        </p:nvCxnSpPr>
        <p:spPr>
          <a:xfrm flipH="1">
            <a:off x="2438400" y="1371692"/>
            <a:ext cx="680720" cy="48758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nyíllal 17"/>
          <p:cNvCxnSpPr/>
          <p:nvPr/>
        </p:nvCxnSpPr>
        <p:spPr>
          <a:xfrm>
            <a:off x="4690576" y="1379609"/>
            <a:ext cx="805984" cy="44070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zövegdoboz 19"/>
          <p:cNvSpPr txBox="1"/>
          <p:nvPr/>
        </p:nvSpPr>
        <p:spPr>
          <a:xfrm>
            <a:off x="1243553" y="1859280"/>
            <a:ext cx="23896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DIRECT DEMOCRACY</a:t>
            </a:r>
            <a:endParaRPr lang="hu-HU" sz="2000" b="1" dirty="0"/>
          </a:p>
        </p:txBody>
      </p:sp>
      <p:sp>
        <p:nvSpPr>
          <p:cNvPr id="21" name="Szövegdoboz 20"/>
          <p:cNvSpPr txBox="1"/>
          <p:nvPr/>
        </p:nvSpPr>
        <p:spPr>
          <a:xfrm>
            <a:off x="4474433" y="1859280"/>
            <a:ext cx="34315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/>
              <a:t>REPRESENTATIVE DEMOCRACY</a:t>
            </a:r>
            <a:endParaRPr lang="hu-HU" sz="2000" b="1" dirty="0"/>
          </a:p>
        </p:txBody>
      </p:sp>
      <p:sp>
        <p:nvSpPr>
          <p:cNvPr id="22" name="Szövegdoboz 21"/>
          <p:cNvSpPr txBox="1"/>
          <p:nvPr/>
        </p:nvSpPr>
        <p:spPr>
          <a:xfrm>
            <a:off x="3248367" y="3595708"/>
            <a:ext cx="1667636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DEMOKRÁCIA</a:t>
            </a:r>
            <a:endParaRPr lang="hu-HU" sz="2000" b="1" dirty="0">
              <a:solidFill>
                <a:srgbClr val="0070C0"/>
              </a:solidFill>
            </a:endParaRPr>
          </a:p>
        </p:txBody>
      </p:sp>
      <p:cxnSp>
        <p:nvCxnSpPr>
          <p:cNvPr id="23" name="Egyenes összekötő nyíllal 22"/>
          <p:cNvCxnSpPr/>
          <p:nvPr/>
        </p:nvCxnSpPr>
        <p:spPr>
          <a:xfrm flipH="1">
            <a:off x="2567647" y="3995818"/>
            <a:ext cx="680720" cy="487588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nyíllal 23"/>
          <p:cNvCxnSpPr/>
          <p:nvPr/>
        </p:nvCxnSpPr>
        <p:spPr>
          <a:xfrm>
            <a:off x="4819823" y="4003735"/>
            <a:ext cx="805984" cy="440703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zövegdoboz 24"/>
          <p:cNvSpPr txBox="1"/>
          <p:nvPr/>
        </p:nvSpPr>
        <p:spPr>
          <a:xfrm>
            <a:off x="1372800" y="4483406"/>
            <a:ext cx="306442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KÖZVETLEN DEMOKRÁCIA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26" name="Szövegdoboz 25"/>
          <p:cNvSpPr txBox="1"/>
          <p:nvPr/>
        </p:nvSpPr>
        <p:spPr>
          <a:xfrm>
            <a:off x="4603680" y="4483406"/>
            <a:ext cx="3193951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solidFill>
                  <a:srgbClr val="0070C0"/>
                </a:solidFill>
              </a:rPr>
              <a:t>KÉPVISELETI  DEMOKRÁCIA</a:t>
            </a:r>
            <a:endParaRPr lang="hu-HU" sz="2000" b="1" dirty="0">
              <a:solidFill>
                <a:srgbClr val="0070C0"/>
              </a:solidFill>
            </a:endParaRPr>
          </a:p>
        </p:txBody>
      </p:sp>
      <p:sp>
        <p:nvSpPr>
          <p:cNvPr id="27" name="Szövegdoboz 26"/>
          <p:cNvSpPr txBox="1"/>
          <p:nvPr/>
        </p:nvSpPr>
        <p:spPr>
          <a:xfrm>
            <a:off x="1062509" y="2250867"/>
            <a:ext cx="27517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b="1" dirty="0" smtClean="0"/>
              <a:t>EVERY CITIZEN TAKES PART</a:t>
            </a:r>
          </a:p>
          <a:p>
            <a:pPr algn="ctr"/>
            <a:endParaRPr lang="hu-HU" dirty="0"/>
          </a:p>
          <a:p>
            <a:pPr algn="ctr"/>
            <a:r>
              <a:rPr lang="hu-HU" dirty="0" smtClean="0"/>
              <a:t>(ANCIENT GREEKS ONLY)</a:t>
            </a:r>
            <a:endParaRPr lang="hu-HU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4306085" y="2236256"/>
            <a:ext cx="38455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b="1" dirty="0" smtClean="0"/>
              <a:t>ELECTED REPRESENTATIVES TAKE PART</a:t>
            </a:r>
          </a:p>
          <a:p>
            <a:pPr algn="ctr"/>
            <a:endParaRPr lang="hu-HU" b="1" dirty="0"/>
          </a:p>
          <a:p>
            <a:pPr algn="ctr"/>
            <a:r>
              <a:rPr lang="hu-HU" b="1" dirty="0" smtClean="0"/>
              <a:t>(EVERYWHERE TODAY)</a:t>
            </a:r>
            <a:endParaRPr lang="hu-HU" b="1" dirty="0"/>
          </a:p>
        </p:txBody>
      </p:sp>
      <p:sp>
        <p:nvSpPr>
          <p:cNvPr id="28" name="Szövegdoboz 27"/>
          <p:cNvSpPr txBox="1"/>
          <p:nvPr/>
        </p:nvSpPr>
        <p:spPr>
          <a:xfrm>
            <a:off x="1139143" y="5085507"/>
            <a:ext cx="29606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b="1" dirty="0" smtClean="0">
                <a:solidFill>
                  <a:srgbClr val="0070C0"/>
                </a:solidFill>
              </a:rPr>
              <a:t>MINDENKI RÉSZT VESZ A </a:t>
            </a:r>
          </a:p>
          <a:p>
            <a:pPr algn="ctr"/>
            <a:r>
              <a:rPr lang="hu-HU" b="1" dirty="0" smtClean="0">
                <a:solidFill>
                  <a:srgbClr val="0070C0"/>
                </a:solidFill>
              </a:rPr>
              <a:t>HATALOM GYAKORLÁSÁBAN</a:t>
            </a:r>
          </a:p>
          <a:p>
            <a:pPr algn="ctr"/>
            <a:endParaRPr lang="hu-HU" dirty="0">
              <a:solidFill>
                <a:srgbClr val="0070C0"/>
              </a:solidFill>
            </a:endParaRPr>
          </a:p>
          <a:p>
            <a:pPr algn="ctr"/>
            <a:r>
              <a:rPr lang="hu-HU" dirty="0" smtClean="0">
                <a:solidFill>
                  <a:srgbClr val="0070C0"/>
                </a:solidFill>
              </a:rPr>
              <a:t>(ÓKORI GÖRÖGÖK)</a:t>
            </a:r>
            <a:endParaRPr lang="hu-HU" dirty="0">
              <a:solidFill>
                <a:srgbClr val="0070C0"/>
              </a:solidFill>
            </a:endParaRPr>
          </a:p>
        </p:txBody>
      </p:sp>
      <p:sp>
        <p:nvSpPr>
          <p:cNvPr id="29" name="Szövegdoboz 28"/>
          <p:cNvSpPr txBox="1"/>
          <p:nvPr/>
        </p:nvSpPr>
        <p:spPr>
          <a:xfrm>
            <a:off x="4279072" y="5085507"/>
            <a:ext cx="41063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b="1" dirty="0" smtClean="0">
                <a:solidFill>
                  <a:srgbClr val="0070C0"/>
                </a:solidFill>
              </a:rPr>
              <a:t>A HATALOM GYAKORLÁSA A VÁLASZTOTT</a:t>
            </a:r>
          </a:p>
          <a:p>
            <a:pPr algn="ctr"/>
            <a:r>
              <a:rPr lang="hu-HU" b="1" dirty="0" smtClean="0">
                <a:solidFill>
                  <a:srgbClr val="0070C0"/>
                </a:solidFill>
              </a:rPr>
              <a:t>KÉPVISELŐK ÚTJÁN TÖRTÉNIK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30" name="Szövegdoboz 29"/>
          <p:cNvSpPr txBox="1"/>
          <p:nvPr/>
        </p:nvSpPr>
        <p:spPr>
          <a:xfrm>
            <a:off x="5040649" y="5896223"/>
            <a:ext cx="2638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0070C0"/>
                </a:solidFill>
              </a:rPr>
              <a:t>(MA MINDENHOL EZ VAN)</a:t>
            </a:r>
            <a:endParaRPr lang="hu-H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764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2042160" y="971582"/>
            <a:ext cx="3413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 smtClean="0"/>
              <a:t>REPRESENTATIVE DEMOCRACY</a:t>
            </a:r>
          </a:p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KÉPVISELETI DEMOKRÁCIA</a:t>
            </a:r>
            <a:endParaRPr lang="hu-HU" sz="2000" b="1" dirty="0">
              <a:solidFill>
                <a:srgbClr val="0070C0"/>
              </a:solidFill>
            </a:endParaRPr>
          </a:p>
        </p:txBody>
      </p:sp>
      <p:grpSp>
        <p:nvGrpSpPr>
          <p:cNvPr id="21" name="Csoportba foglalás 20"/>
          <p:cNvGrpSpPr/>
          <p:nvPr/>
        </p:nvGrpSpPr>
        <p:grpSpPr>
          <a:xfrm>
            <a:off x="406400" y="6532880"/>
            <a:ext cx="591632" cy="81280"/>
            <a:chOff x="406400" y="6532880"/>
            <a:chExt cx="591632" cy="81280"/>
          </a:xfrm>
        </p:grpSpPr>
        <p:sp>
          <p:nvSpPr>
            <p:cNvPr id="16" name="Téglalap 15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7" name="Téglalap 16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8" name="Téglalap 17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9" name="Téglalap 18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20" name="Téglalap 19"/>
          <p:cNvSpPr/>
          <p:nvPr/>
        </p:nvSpPr>
        <p:spPr>
          <a:xfrm>
            <a:off x="1016000" y="7142480"/>
            <a:ext cx="114594" cy="812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22" name="Csoportba foglalás 21"/>
          <p:cNvGrpSpPr/>
          <p:nvPr/>
        </p:nvGrpSpPr>
        <p:grpSpPr>
          <a:xfrm>
            <a:off x="1899920" y="6532880"/>
            <a:ext cx="591632" cy="81280"/>
            <a:chOff x="406400" y="6532880"/>
            <a:chExt cx="591632" cy="81280"/>
          </a:xfrm>
        </p:grpSpPr>
        <p:sp>
          <p:nvSpPr>
            <p:cNvPr id="23" name="Téglalap 22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4" name="Téglalap 23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5" name="Téglalap 24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6" name="Téglalap 25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27" name="Csoportba foglalás 26"/>
          <p:cNvGrpSpPr/>
          <p:nvPr/>
        </p:nvGrpSpPr>
        <p:grpSpPr>
          <a:xfrm>
            <a:off x="1150432" y="6532880"/>
            <a:ext cx="591632" cy="81280"/>
            <a:chOff x="406400" y="6532880"/>
            <a:chExt cx="591632" cy="81280"/>
          </a:xfrm>
        </p:grpSpPr>
        <p:sp>
          <p:nvSpPr>
            <p:cNvPr id="28" name="Téglalap 27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9" name="Téglalap 28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0" name="Téglalap 29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1" name="Téglalap 30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32" name="Csoportba foglalás 31"/>
          <p:cNvGrpSpPr/>
          <p:nvPr/>
        </p:nvGrpSpPr>
        <p:grpSpPr>
          <a:xfrm>
            <a:off x="3380234" y="6532880"/>
            <a:ext cx="591632" cy="81280"/>
            <a:chOff x="406400" y="6532880"/>
            <a:chExt cx="591632" cy="81280"/>
          </a:xfrm>
        </p:grpSpPr>
        <p:sp>
          <p:nvSpPr>
            <p:cNvPr id="33" name="Téglalap 32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4" name="Téglalap 33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5" name="Téglalap 34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6" name="Téglalap 35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37" name="Csoportba foglalás 36"/>
          <p:cNvGrpSpPr/>
          <p:nvPr/>
        </p:nvGrpSpPr>
        <p:grpSpPr>
          <a:xfrm>
            <a:off x="2651760" y="6522720"/>
            <a:ext cx="591632" cy="81280"/>
            <a:chOff x="406400" y="6532880"/>
            <a:chExt cx="591632" cy="81280"/>
          </a:xfrm>
        </p:grpSpPr>
        <p:sp>
          <p:nvSpPr>
            <p:cNvPr id="38" name="Téglalap 37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9" name="Téglalap 38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0" name="Téglalap 39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1" name="Téglalap 40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42" name="Csoportba foglalás 41"/>
          <p:cNvGrpSpPr/>
          <p:nvPr/>
        </p:nvGrpSpPr>
        <p:grpSpPr>
          <a:xfrm>
            <a:off x="4910326" y="6532880"/>
            <a:ext cx="591632" cy="81280"/>
            <a:chOff x="406400" y="6532880"/>
            <a:chExt cx="591632" cy="81280"/>
          </a:xfrm>
        </p:grpSpPr>
        <p:sp>
          <p:nvSpPr>
            <p:cNvPr id="43" name="Téglalap 42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4" name="Téglalap 43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5" name="Téglalap 44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6" name="Téglalap 45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47" name="Csoportba foglalás 46"/>
          <p:cNvGrpSpPr/>
          <p:nvPr/>
        </p:nvGrpSpPr>
        <p:grpSpPr>
          <a:xfrm>
            <a:off x="4145280" y="6522720"/>
            <a:ext cx="591632" cy="81280"/>
            <a:chOff x="406400" y="6532880"/>
            <a:chExt cx="591632" cy="81280"/>
          </a:xfrm>
        </p:grpSpPr>
        <p:sp>
          <p:nvSpPr>
            <p:cNvPr id="48" name="Téglalap 47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9" name="Téglalap 48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0" name="Téglalap 49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1" name="Téglalap 50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52" name="Csoportba foglalás 51"/>
          <p:cNvGrpSpPr/>
          <p:nvPr/>
        </p:nvGrpSpPr>
        <p:grpSpPr>
          <a:xfrm>
            <a:off x="6432610" y="6532880"/>
            <a:ext cx="591632" cy="81280"/>
            <a:chOff x="406400" y="6532880"/>
            <a:chExt cx="591632" cy="81280"/>
          </a:xfrm>
        </p:grpSpPr>
        <p:sp>
          <p:nvSpPr>
            <p:cNvPr id="53" name="Téglalap 52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4" name="Téglalap 53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5" name="Téglalap 54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6" name="Téglalap 55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57" name="Csoportba foglalás 56"/>
          <p:cNvGrpSpPr/>
          <p:nvPr/>
        </p:nvGrpSpPr>
        <p:grpSpPr>
          <a:xfrm>
            <a:off x="5675372" y="6522720"/>
            <a:ext cx="591632" cy="81280"/>
            <a:chOff x="406400" y="6532880"/>
            <a:chExt cx="591632" cy="81280"/>
          </a:xfrm>
        </p:grpSpPr>
        <p:sp>
          <p:nvSpPr>
            <p:cNvPr id="58" name="Téglalap 57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9" name="Téglalap 58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0" name="Téglalap 59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1" name="Téglalap 60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62" name="Csoportba foglalás 61"/>
          <p:cNvGrpSpPr/>
          <p:nvPr/>
        </p:nvGrpSpPr>
        <p:grpSpPr>
          <a:xfrm>
            <a:off x="7964784" y="6543040"/>
            <a:ext cx="591632" cy="81280"/>
            <a:chOff x="406400" y="6532880"/>
            <a:chExt cx="591632" cy="81280"/>
          </a:xfrm>
        </p:grpSpPr>
        <p:sp>
          <p:nvSpPr>
            <p:cNvPr id="63" name="Téglalap 62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4" name="Téglalap 63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6" name="Téglalap 65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67" name="Csoportba foglalás 66"/>
          <p:cNvGrpSpPr/>
          <p:nvPr/>
        </p:nvGrpSpPr>
        <p:grpSpPr>
          <a:xfrm>
            <a:off x="7182040" y="6543040"/>
            <a:ext cx="591632" cy="81280"/>
            <a:chOff x="406400" y="6532880"/>
            <a:chExt cx="591632" cy="81280"/>
          </a:xfrm>
        </p:grpSpPr>
        <p:sp>
          <p:nvSpPr>
            <p:cNvPr id="68" name="Téglalap 67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9" name="Téglalap 68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0" name="Téglalap 69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1" name="Téglalap 70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72" name="Téglalap 71"/>
          <p:cNvSpPr/>
          <p:nvPr/>
        </p:nvSpPr>
        <p:spPr>
          <a:xfrm>
            <a:off x="520994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3" name="Téglalap 72"/>
          <p:cNvSpPr/>
          <p:nvPr/>
        </p:nvSpPr>
        <p:spPr>
          <a:xfrm>
            <a:off x="8069557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4" name="Téglalap 73"/>
          <p:cNvSpPr/>
          <p:nvPr/>
        </p:nvSpPr>
        <p:spPr>
          <a:xfrm>
            <a:off x="5789966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5" name="Téglalap 74"/>
          <p:cNvSpPr/>
          <p:nvPr/>
        </p:nvSpPr>
        <p:spPr>
          <a:xfrm>
            <a:off x="6513890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6" name="Téglalap 75"/>
          <p:cNvSpPr/>
          <p:nvPr/>
        </p:nvSpPr>
        <p:spPr>
          <a:xfrm>
            <a:off x="7290176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7" name="Téglalap 76"/>
          <p:cNvSpPr/>
          <p:nvPr/>
        </p:nvSpPr>
        <p:spPr>
          <a:xfrm>
            <a:off x="3496534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8" name="Téglalap 77"/>
          <p:cNvSpPr/>
          <p:nvPr/>
        </p:nvSpPr>
        <p:spPr>
          <a:xfrm>
            <a:off x="4268641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9" name="Téglalap 78"/>
          <p:cNvSpPr/>
          <p:nvPr/>
        </p:nvSpPr>
        <p:spPr>
          <a:xfrm>
            <a:off x="5024438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0" name="Téglalap 79"/>
          <p:cNvSpPr/>
          <p:nvPr/>
        </p:nvSpPr>
        <p:spPr>
          <a:xfrm>
            <a:off x="2014514" y="602488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1" name="Téglalap 80"/>
          <p:cNvSpPr/>
          <p:nvPr/>
        </p:nvSpPr>
        <p:spPr>
          <a:xfrm>
            <a:off x="2766354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2" name="Téglalap 81"/>
          <p:cNvSpPr/>
          <p:nvPr/>
        </p:nvSpPr>
        <p:spPr>
          <a:xfrm>
            <a:off x="1283368" y="602488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96" name="Csoportba foglalás 95"/>
          <p:cNvGrpSpPr/>
          <p:nvPr/>
        </p:nvGrpSpPr>
        <p:grpSpPr>
          <a:xfrm>
            <a:off x="463697" y="6197600"/>
            <a:ext cx="498082" cy="335280"/>
            <a:chOff x="463697" y="6197600"/>
            <a:chExt cx="498082" cy="335280"/>
          </a:xfrm>
        </p:grpSpPr>
        <p:cxnSp>
          <p:nvCxnSpPr>
            <p:cNvPr id="84" name="Egyenes összekötő nyíllal 83"/>
            <p:cNvCxnSpPr>
              <a:stCxn id="16" idx="0"/>
            </p:cNvCxnSpPr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Egyenes összekötő nyíllal 84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Egyenes összekötő nyíllal 85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Egyenes összekötő nyíllal 86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Csoportba foglalás 96"/>
          <p:cNvGrpSpPr/>
          <p:nvPr/>
        </p:nvGrpSpPr>
        <p:grpSpPr>
          <a:xfrm>
            <a:off x="5725772" y="6197600"/>
            <a:ext cx="498082" cy="335280"/>
            <a:chOff x="463697" y="6197600"/>
            <a:chExt cx="498082" cy="335280"/>
          </a:xfrm>
        </p:grpSpPr>
        <p:cxnSp>
          <p:nvCxnSpPr>
            <p:cNvPr id="98" name="Egyenes összekötő nyíllal 97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Egyenes összekötő nyíllal 98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Egyenes összekötő nyíllal 99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Egyenes összekötő nyíllal 100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Csoportba foglalás 101"/>
          <p:cNvGrpSpPr/>
          <p:nvPr/>
        </p:nvGrpSpPr>
        <p:grpSpPr>
          <a:xfrm>
            <a:off x="6467600" y="6197600"/>
            <a:ext cx="498082" cy="335280"/>
            <a:chOff x="463697" y="6197600"/>
            <a:chExt cx="498082" cy="335280"/>
          </a:xfrm>
        </p:grpSpPr>
        <p:cxnSp>
          <p:nvCxnSpPr>
            <p:cNvPr id="103" name="Egyenes összekötő nyíllal 102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Egyenes összekötő nyíllal 103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Egyenes összekötő nyíllal 104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Egyenes összekötő nyíllal 105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7" name="Csoportba foglalás 106"/>
          <p:cNvGrpSpPr/>
          <p:nvPr/>
        </p:nvGrpSpPr>
        <p:grpSpPr>
          <a:xfrm>
            <a:off x="7242003" y="6211442"/>
            <a:ext cx="498082" cy="335280"/>
            <a:chOff x="463697" y="6197600"/>
            <a:chExt cx="498082" cy="335280"/>
          </a:xfrm>
        </p:grpSpPr>
        <p:cxnSp>
          <p:nvCxnSpPr>
            <p:cNvPr id="108" name="Egyenes összekötő nyíllal 107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Egyenes összekötő nyíllal 108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Egyenes összekötő nyíllal 109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Egyenes összekötő nyíllal 110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Csoportba foglalás 111"/>
          <p:cNvGrpSpPr/>
          <p:nvPr/>
        </p:nvGrpSpPr>
        <p:grpSpPr>
          <a:xfrm>
            <a:off x="8022081" y="6177280"/>
            <a:ext cx="498082" cy="335280"/>
            <a:chOff x="463697" y="6197600"/>
            <a:chExt cx="498082" cy="335280"/>
          </a:xfrm>
        </p:grpSpPr>
        <p:cxnSp>
          <p:nvCxnSpPr>
            <p:cNvPr id="113" name="Egyenes összekötő nyíllal 112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Egyenes összekötő nyíllal 113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Egyenes összekötő nyíllal 114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Egyenes összekötő nyíllal 115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Csoportba foglalás 116"/>
          <p:cNvGrpSpPr/>
          <p:nvPr/>
        </p:nvGrpSpPr>
        <p:grpSpPr>
          <a:xfrm>
            <a:off x="2701289" y="6187440"/>
            <a:ext cx="498082" cy="335280"/>
            <a:chOff x="463697" y="6197600"/>
            <a:chExt cx="498082" cy="335280"/>
          </a:xfrm>
        </p:grpSpPr>
        <p:cxnSp>
          <p:nvCxnSpPr>
            <p:cNvPr id="118" name="Egyenes összekötő nyíllal 117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Egyenes összekötő nyíllal 118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Egyenes összekötő nyíllal 119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Egyenes összekötő nyíllal 120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Csoportba foglalás 121"/>
          <p:cNvGrpSpPr/>
          <p:nvPr/>
        </p:nvGrpSpPr>
        <p:grpSpPr>
          <a:xfrm>
            <a:off x="3431394" y="6187440"/>
            <a:ext cx="498082" cy="335280"/>
            <a:chOff x="463697" y="6197600"/>
            <a:chExt cx="498082" cy="335280"/>
          </a:xfrm>
        </p:grpSpPr>
        <p:cxnSp>
          <p:nvCxnSpPr>
            <p:cNvPr id="123" name="Egyenes összekötő nyíllal 122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Egyenes összekötő nyíllal 123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Egyenes összekötő nyíllal 124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Egyenes összekötő nyíllal 125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7" name="Csoportba foglalás 126"/>
          <p:cNvGrpSpPr/>
          <p:nvPr/>
        </p:nvGrpSpPr>
        <p:grpSpPr>
          <a:xfrm>
            <a:off x="4212873" y="6177280"/>
            <a:ext cx="498082" cy="335280"/>
            <a:chOff x="463697" y="6197600"/>
            <a:chExt cx="498082" cy="335280"/>
          </a:xfrm>
        </p:grpSpPr>
        <p:cxnSp>
          <p:nvCxnSpPr>
            <p:cNvPr id="128" name="Egyenes összekötő nyíllal 127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Egyenes összekötő nyíllal 128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Egyenes összekötő nyíllal 129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Egyenes összekötő nyíllal 130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2" name="Csoportba foglalás 131"/>
          <p:cNvGrpSpPr/>
          <p:nvPr/>
        </p:nvGrpSpPr>
        <p:grpSpPr>
          <a:xfrm>
            <a:off x="4965154" y="6177280"/>
            <a:ext cx="498082" cy="335280"/>
            <a:chOff x="463697" y="6197600"/>
            <a:chExt cx="498082" cy="335280"/>
          </a:xfrm>
        </p:grpSpPr>
        <p:cxnSp>
          <p:nvCxnSpPr>
            <p:cNvPr id="133" name="Egyenes összekötő nyíllal 132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Egyenes összekötő nyíllal 133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Egyenes összekötő nyíllal 134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Egyenes összekötő nyíllal 135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7" name="Csoportba foglalás 136"/>
          <p:cNvGrpSpPr/>
          <p:nvPr/>
        </p:nvGrpSpPr>
        <p:grpSpPr>
          <a:xfrm>
            <a:off x="1174981" y="6207760"/>
            <a:ext cx="498082" cy="335280"/>
            <a:chOff x="463697" y="6197600"/>
            <a:chExt cx="498082" cy="335280"/>
          </a:xfrm>
        </p:grpSpPr>
        <p:cxnSp>
          <p:nvCxnSpPr>
            <p:cNvPr id="138" name="Egyenes összekötő nyíllal 137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Egyenes összekötő nyíllal 138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Egyenes összekötő nyíllal 139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Egyenes összekötő nyíllal 140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2" name="Csoportba foglalás 141"/>
          <p:cNvGrpSpPr/>
          <p:nvPr/>
        </p:nvGrpSpPr>
        <p:grpSpPr>
          <a:xfrm>
            <a:off x="1976862" y="6167120"/>
            <a:ext cx="498082" cy="335280"/>
            <a:chOff x="463697" y="6197600"/>
            <a:chExt cx="498082" cy="335280"/>
          </a:xfrm>
        </p:grpSpPr>
        <p:cxnSp>
          <p:nvCxnSpPr>
            <p:cNvPr id="143" name="Egyenes összekötő nyíllal 142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Egyenes összekötő nyíllal 143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Egyenes összekötő nyíllal 144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Egyenes összekötő nyíllal 145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7" name="Téglalap 146"/>
          <p:cNvSpPr/>
          <p:nvPr/>
        </p:nvSpPr>
        <p:spPr>
          <a:xfrm>
            <a:off x="1185784" y="4978400"/>
            <a:ext cx="1140771" cy="355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8" name="Téglalap 147"/>
          <p:cNvSpPr/>
          <p:nvPr/>
        </p:nvSpPr>
        <p:spPr>
          <a:xfrm>
            <a:off x="4145280" y="4973320"/>
            <a:ext cx="1140771" cy="355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0" name="Téglalap 149"/>
          <p:cNvSpPr/>
          <p:nvPr/>
        </p:nvSpPr>
        <p:spPr>
          <a:xfrm>
            <a:off x="7169699" y="4969638"/>
            <a:ext cx="1140771" cy="355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159" name="Csoportba foglalás 158"/>
          <p:cNvGrpSpPr/>
          <p:nvPr/>
        </p:nvGrpSpPr>
        <p:grpSpPr>
          <a:xfrm>
            <a:off x="702216" y="5374640"/>
            <a:ext cx="2229697" cy="650240"/>
            <a:chOff x="702216" y="5374640"/>
            <a:chExt cx="2229697" cy="650240"/>
          </a:xfrm>
        </p:grpSpPr>
        <p:cxnSp>
          <p:nvCxnSpPr>
            <p:cNvPr id="152" name="Egyenes összekötő nyíllal 151"/>
            <p:cNvCxnSpPr>
              <a:stCxn id="72" idx="0"/>
            </p:cNvCxnSpPr>
            <p:nvPr/>
          </p:nvCxnSpPr>
          <p:spPr>
            <a:xfrm flipV="1">
              <a:off x="702216" y="5376374"/>
              <a:ext cx="653421" cy="62818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Egyenes összekötő nyíllal 152"/>
            <p:cNvCxnSpPr/>
            <p:nvPr/>
          </p:nvCxnSpPr>
          <p:spPr>
            <a:xfrm flipV="1">
              <a:off x="1465484" y="5385667"/>
              <a:ext cx="235772" cy="61889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Egyenes összekötő nyíllal 153"/>
            <p:cNvCxnSpPr/>
            <p:nvPr/>
          </p:nvCxnSpPr>
          <p:spPr>
            <a:xfrm flipH="1" flipV="1">
              <a:off x="2003980" y="5374640"/>
              <a:ext cx="191756" cy="65024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Egyenes összekötő nyíllal 154"/>
            <p:cNvCxnSpPr/>
            <p:nvPr/>
          </p:nvCxnSpPr>
          <p:spPr>
            <a:xfrm flipH="1" flipV="1">
              <a:off x="2236435" y="5376374"/>
              <a:ext cx="695478" cy="61802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0" name="Csoportba foglalás 159"/>
          <p:cNvGrpSpPr/>
          <p:nvPr/>
        </p:nvGrpSpPr>
        <p:grpSpPr>
          <a:xfrm>
            <a:off x="6658823" y="5364480"/>
            <a:ext cx="2229697" cy="650240"/>
            <a:chOff x="702216" y="5374640"/>
            <a:chExt cx="2229697" cy="650240"/>
          </a:xfrm>
        </p:grpSpPr>
        <p:cxnSp>
          <p:nvCxnSpPr>
            <p:cNvPr id="161" name="Egyenes összekötő nyíllal 160"/>
            <p:cNvCxnSpPr/>
            <p:nvPr/>
          </p:nvCxnSpPr>
          <p:spPr>
            <a:xfrm flipV="1">
              <a:off x="702216" y="5376374"/>
              <a:ext cx="653421" cy="62818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Egyenes összekötő nyíllal 161"/>
            <p:cNvCxnSpPr/>
            <p:nvPr/>
          </p:nvCxnSpPr>
          <p:spPr>
            <a:xfrm flipV="1">
              <a:off x="1465484" y="5385667"/>
              <a:ext cx="235772" cy="61889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Egyenes összekötő nyíllal 162"/>
            <p:cNvCxnSpPr/>
            <p:nvPr/>
          </p:nvCxnSpPr>
          <p:spPr>
            <a:xfrm flipH="1" flipV="1">
              <a:off x="2003980" y="5374640"/>
              <a:ext cx="191756" cy="65024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Egyenes összekötő nyíllal 163"/>
            <p:cNvCxnSpPr/>
            <p:nvPr/>
          </p:nvCxnSpPr>
          <p:spPr>
            <a:xfrm flipH="1" flipV="1">
              <a:off x="2236435" y="5376374"/>
              <a:ext cx="695478" cy="61802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5" name="Csoportba foglalás 164"/>
          <p:cNvGrpSpPr/>
          <p:nvPr/>
        </p:nvGrpSpPr>
        <p:grpSpPr>
          <a:xfrm>
            <a:off x="3622063" y="5364480"/>
            <a:ext cx="2229697" cy="650240"/>
            <a:chOff x="702216" y="5374640"/>
            <a:chExt cx="2229697" cy="650240"/>
          </a:xfrm>
        </p:grpSpPr>
        <p:cxnSp>
          <p:nvCxnSpPr>
            <p:cNvPr id="166" name="Egyenes összekötő nyíllal 165"/>
            <p:cNvCxnSpPr/>
            <p:nvPr/>
          </p:nvCxnSpPr>
          <p:spPr>
            <a:xfrm flipV="1">
              <a:off x="702216" y="5376374"/>
              <a:ext cx="653421" cy="62818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Egyenes összekötő nyíllal 166"/>
            <p:cNvCxnSpPr/>
            <p:nvPr/>
          </p:nvCxnSpPr>
          <p:spPr>
            <a:xfrm flipV="1">
              <a:off x="1465484" y="5385667"/>
              <a:ext cx="235772" cy="61889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Egyenes összekötő nyíllal 167"/>
            <p:cNvCxnSpPr/>
            <p:nvPr/>
          </p:nvCxnSpPr>
          <p:spPr>
            <a:xfrm flipH="1" flipV="1">
              <a:off x="2003980" y="5374640"/>
              <a:ext cx="191756" cy="65024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Egyenes összekötő nyíllal 168"/>
            <p:cNvCxnSpPr/>
            <p:nvPr/>
          </p:nvCxnSpPr>
          <p:spPr>
            <a:xfrm flipH="1" flipV="1">
              <a:off x="2236435" y="5376374"/>
              <a:ext cx="695478" cy="61802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Téglalap 82"/>
          <p:cNvSpPr/>
          <p:nvPr/>
        </p:nvSpPr>
        <p:spPr>
          <a:xfrm>
            <a:off x="783843" y="3489960"/>
            <a:ext cx="2262017" cy="57912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7" name="Téglalap 156"/>
          <p:cNvSpPr/>
          <p:nvPr/>
        </p:nvSpPr>
        <p:spPr>
          <a:xfrm>
            <a:off x="5614074" y="3462276"/>
            <a:ext cx="2262017" cy="57912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89" name="Egyenes összekötő nyíllal 88"/>
          <p:cNvCxnSpPr/>
          <p:nvPr/>
        </p:nvCxnSpPr>
        <p:spPr>
          <a:xfrm flipV="1">
            <a:off x="131181" y="4063116"/>
            <a:ext cx="880257" cy="7999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Egyenes összekötő nyíllal 169"/>
          <p:cNvCxnSpPr/>
          <p:nvPr/>
        </p:nvCxnSpPr>
        <p:spPr>
          <a:xfrm flipV="1">
            <a:off x="520994" y="4103754"/>
            <a:ext cx="880257" cy="7999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Egyenes összekötő nyíllal 170"/>
          <p:cNvCxnSpPr/>
          <p:nvPr/>
        </p:nvCxnSpPr>
        <p:spPr>
          <a:xfrm flipV="1">
            <a:off x="1034594" y="4132618"/>
            <a:ext cx="880257" cy="7999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Egyenes összekötő nyíllal 171"/>
          <p:cNvCxnSpPr/>
          <p:nvPr/>
        </p:nvCxnSpPr>
        <p:spPr>
          <a:xfrm flipV="1">
            <a:off x="2051656" y="4132618"/>
            <a:ext cx="880257" cy="7999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Egyenes összekötő nyíllal 172"/>
          <p:cNvCxnSpPr>
            <a:stCxn id="150" idx="0"/>
          </p:cNvCxnSpPr>
          <p:nvPr/>
        </p:nvCxnSpPr>
        <p:spPr>
          <a:xfrm flipH="1" flipV="1">
            <a:off x="6907728" y="4083435"/>
            <a:ext cx="832357" cy="8862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Egyenes összekötő nyíllal 173"/>
          <p:cNvCxnSpPr/>
          <p:nvPr/>
        </p:nvCxnSpPr>
        <p:spPr>
          <a:xfrm flipV="1">
            <a:off x="5105406" y="4123207"/>
            <a:ext cx="880257" cy="7999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Egyenes összekötő nyíllal 174"/>
          <p:cNvCxnSpPr/>
          <p:nvPr/>
        </p:nvCxnSpPr>
        <p:spPr>
          <a:xfrm flipH="1" flipV="1">
            <a:off x="7280336" y="4052071"/>
            <a:ext cx="1504324" cy="10662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Egyenes összekötő nyíllal 175"/>
          <p:cNvCxnSpPr/>
          <p:nvPr/>
        </p:nvCxnSpPr>
        <p:spPr>
          <a:xfrm flipH="1" flipV="1">
            <a:off x="7659562" y="4063116"/>
            <a:ext cx="1228958" cy="6576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églalap 92"/>
          <p:cNvSpPr/>
          <p:nvPr/>
        </p:nvSpPr>
        <p:spPr>
          <a:xfrm>
            <a:off x="2752783" y="2089583"/>
            <a:ext cx="3193367" cy="63234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77" name="Egyenes összekötő nyíllal 176"/>
          <p:cNvCxnSpPr/>
          <p:nvPr/>
        </p:nvCxnSpPr>
        <p:spPr>
          <a:xfrm flipV="1">
            <a:off x="2430520" y="2705951"/>
            <a:ext cx="880257" cy="7999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Egyenes összekötő nyíllal 177"/>
          <p:cNvCxnSpPr/>
          <p:nvPr/>
        </p:nvCxnSpPr>
        <p:spPr>
          <a:xfrm flipH="1" flipV="1">
            <a:off x="5202498" y="2762635"/>
            <a:ext cx="1228958" cy="6576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Egyenes összekötő nyíllal 178"/>
          <p:cNvCxnSpPr/>
          <p:nvPr/>
        </p:nvCxnSpPr>
        <p:spPr>
          <a:xfrm flipV="1">
            <a:off x="1520202" y="2682684"/>
            <a:ext cx="1306022" cy="6650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Egyenes összekötő nyíllal 179"/>
          <p:cNvCxnSpPr/>
          <p:nvPr/>
        </p:nvCxnSpPr>
        <p:spPr>
          <a:xfrm flipH="1" flipV="1">
            <a:off x="5816977" y="2732085"/>
            <a:ext cx="2114461" cy="4660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2151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7624293" y="218942"/>
            <a:ext cx="1249251" cy="1164116"/>
            <a:chOff x="1764405" y="192043"/>
            <a:chExt cx="4995517" cy="5247859"/>
          </a:xfrm>
        </p:grpSpPr>
        <p:sp>
          <p:nvSpPr>
            <p:cNvPr id="3" name="Ellipszis 2"/>
            <p:cNvSpPr/>
            <p:nvPr/>
          </p:nvSpPr>
          <p:spPr>
            <a:xfrm>
              <a:off x="2296132" y="853884"/>
              <a:ext cx="4108361" cy="3924177"/>
            </a:xfrm>
            <a:prstGeom prst="ellipse">
              <a:avLst/>
            </a:prstGeom>
            <a:no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4" name="Picture 4" descr="https://upload.wikimedia.org/wikipedia/commons/thumb/e/e6/Flag_of_Slovakia.svg/1280px-Flag_of_Slovakia.svg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4134" y="192043"/>
              <a:ext cx="2073750" cy="138196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 descr="Symbolizing Europe: The EU′s Flag, Anthem, Holiday and Motto | Europe| News  and current affairs from around the continent | DW | 23.03.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950" y="1967871"/>
              <a:ext cx="2143934" cy="12232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upload.wikimedia.org/wikipedia/commons/thumb/c/..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4405" y="1354578"/>
              <a:ext cx="1316154" cy="879191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8" descr="Fájl:Flag of Hungary.png – Wikipédia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2037" y="1375179"/>
              <a:ext cx="1287885" cy="858590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2" descr="flag-it - The Henry M. Jackson School of International Studies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2356" y="2579481"/>
              <a:ext cx="1316154" cy="77011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4" descr="Flag of Romania - Wikipedia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51839" y="2579481"/>
              <a:ext cx="1288768" cy="792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6" descr="Flag of Germany - Wikipedia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92619" y="4624734"/>
              <a:ext cx="1196707" cy="7996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2" descr="File:Flag of Slovenia.sv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42" y="3584958"/>
              <a:ext cx="1608831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4" descr="Serbia Flag Wallpapers for Android - APK Download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0864" y="3584958"/>
              <a:ext cx="1608832" cy="80441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6" descr="Amazon.com : Home and Holiday Flags 3x5 Croatia Flag Croatian Country  Banner Republic Pennant : Garden &amp; Outdoor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0313" y="4602664"/>
              <a:ext cx="1373846" cy="837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Szövegdoboz 13"/>
          <p:cNvSpPr txBox="1"/>
          <p:nvPr/>
        </p:nvSpPr>
        <p:spPr>
          <a:xfrm>
            <a:off x="520994" y="122852"/>
            <a:ext cx="6841569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VRAKUN’ AND ITS FRIENDS TO DISCUSS FUTURE PATHS FOR EU</a:t>
            </a:r>
            <a:endParaRPr lang="hu-HU" sz="2000" b="1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2042160" y="971582"/>
            <a:ext cx="3413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 smtClean="0"/>
              <a:t>REPRESENTATIVE DEMOCRACY</a:t>
            </a:r>
          </a:p>
          <a:p>
            <a:pPr algn="ctr"/>
            <a:r>
              <a:rPr lang="hu-HU" sz="2000" b="1" dirty="0" smtClean="0">
                <a:solidFill>
                  <a:srgbClr val="0070C0"/>
                </a:solidFill>
              </a:rPr>
              <a:t>KÉPVISELETI DEMOKRÁCIA</a:t>
            </a:r>
            <a:endParaRPr lang="hu-HU" sz="2000" b="1" dirty="0">
              <a:solidFill>
                <a:srgbClr val="0070C0"/>
              </a:solidFill>
            </a:endParaRPr>
          </a:p>
        </p:txBody>
      </p:sp>
      <p:grpSp>
        <p:nvGrpSpPr>
          <p:cNvPr id="21" name="Csoportba foglalás 20"/>
          <p:cNvGrpSpPr/>
          <p:nvPr/>
        </p:nvGrpSpPr>
        <p:grpSpPr>
          <a:xfrm>
            <a:off x="406400" y="6532880"/>
            <a:ext cx="591632" cy="81280"/>
            <a:chOff x="406400" y="6532880"/>
            <a:chExt cx="591632" cy="81280"/>
          </a:xfrm>
        </p:grpSpPr>
        <p:sp>
          <p:nvSpPr>
            <p:cNvPr id="16" name="Téglalap 15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7" name="Téglalap 16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8" name="Téglalap 17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9" name="Téglalap 18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20" name="Téglalap 19"/>
          <p:cNvSpPr/>
          <p:nvPr/>
        </p:nvSpPr>
        <p:spPr>
          <a:xfrm>
            <a:off x="1016000" y="7142480"/>
            <a:ext cx="114594" cy="812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22" name="Csoportba foglalás 21"/>
          <p:cNvGrpSpPr/>
          <p:nvPr/>
        </p:nvGrpSpPr>
        <p:grpSpPr>
          <a:xfrm>
            <a:off x="1899920" y="6532880"/>
            <a:ext cx="591632" cy="81280"/>
            <a:chOff x="406400" y="6532880"/>
            <a:chExt cx="591632" cy="81280"/>
          </a:xfrm>
        </p:grpSpPr>
        <p:sp>
          <p:nvSpPr>
            <p:cNvPr id="23" name="Téglalap 22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4" name="Téglalap 23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5" name="Téglalap 24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6" name="Téglalap 25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27" name="Csoportba foglalás 26"/>
          <p:cNvGrpSpPr/>
          <p:nvPr/>
        </p:nvGrpSpPr>
        <p:grpSpPr>
          <a:xfrm>
            <a:off x="1150432" y="6532880"/>
            <a:ext cx="591632" cy="81280"/>
            <a:chOff x="406400" y="6532880"/>
            <a:chExt cx="591632" cy="81280"/>
          </a:xfrm>
        </p:grpSpPr>
        <p:sp>
          <p:nvSpPr>
            <p:cNvPr id="28" name="Téglalap 27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29" name="Téglalap 28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0" name="Téglalap 29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1" name="Téglalap 30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32" name="Csoportba foglalás 31"/>
          <p:cNvGrpSpPr/>
          <p:nvPr/>
        </p:nvGrpSpPr>
        <p:grpSpPr>
          <a:xfrm>
            <a:off x="3380234" y="6532880"/>
            <a:ext cx="591632" cy="81280"/>
            <a:chOff x="406400" y="6532880"/>
            <a:chExt cx="591632" cy="81280"/>
          </a:xfrm>
        </p:grpSpPr>
        <p:sp>
          <p:nvSpPr>
            <p:cNvPr id="33" name="Téglalap 32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4" name="Téglalap 33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5" name="Téglalap 34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6" name="Téglalap 35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37" name="Csoportba foglalás 36"/>
          <p:cNvGrpSpPr/>
          <p:nvPr/>
        </p:nvGrpSpPr>
        <p:grpSpPr>
          <a:xfrm>
            <a:off x="2651760" y="6522720"/>
            <a:ext cx="591632" cy="81280"/>
            <a:chOff x="406400" y="6532880"/>
            <a:chExt cx="591632" cy="81280"/>
          </a:xfrm>
        </p:grpSpPr>
        <p:sp>
          <p:nvSpPr>
            <p:cNvPr id="38" name="Téglalap 37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39" name="Téglalap 38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0" name="Téglalap 39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1" name="Téglalap 40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42" name="Csoportba foglalás 41"/>
          <p:cNvGrpSpPr/>
          <p:nvPr/>
        </p:nvGrpSpPr>
        <p:grpSpPr>
          <a:xfrm>
            <a:off x="4910326" y="6532880"/>
            <a:ext cx="591632" cy="81280"/>
            <a:chOff x="406400" y="6532880"/>
            <a:chExt cx="591632" cy="81280"/>
          </a:xfrm>
        </p:grpSpPr>
        <p:sp>
          <p:nvSpPr>
            <p:cNvPr id="43" name="Téglalap 42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4" name="Téglalap 43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5" name="Téglalap 44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6" name="Téglalap 45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47" name="Csoportba foglalás 46"/>
          <p:cNvGrpSpPr/>
          <p:nvPr/>
        </p:nvGrpSpPr>
        <p:grpSpPr>
          <a:xfrm>
            <a:off x="4145280" y="6522720"/>
            <a:ext cx="591632" cy="81280"/>
            <a:chOff x="406400" y="6532880"/>
            <a:chExt cx="591632" cy="81280"/>
          </a:xfrm>
        </p:grpSpPr>
        <p:sp>
          <p:nvSpPr>
            <p:cNvPr id="48" name="Téglalap 47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49" name="Téglalap 48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0" name="Téglalap 49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1" name="Téglalap 50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52" name="Csoportba foglalás 51"/>
          <p:cNvGrpSpPr/>
          <p:nvPr/>
        </p:nvGrpSpPr>
        <p:grpSpPr>
          <a:xfrm>
            <a:off x="6432610" y="6532880"/>
            <a:ext cx="591632" cy="81280"/>
            <a:chOff x="406400" y="6532880"/>
            <a:chExt cx="591632" cy="81280"/>
          </a:xfrm>
        </p:grpSpPr>
        <p:sp>
          <p:nvSpPr>
            <p:cNvPr id="53" name="Téglalap 52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4" name="Téglalap 53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5" name="Téglalap 54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6" name="Téglalap 55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57" name="Csoportba foglalás 56"/>
          <p:cNvGrpSpPr/>
          <p:nvPr/>
        </p:nvGrpSpPr>
        <p:grpSpPr>
          <a:xfrm>
            <a:off x="5675372" y="6522720"/>
            <a:ext cx="591632" cy="81280"/>
            <a:chOff x="406400" y="6532880"/>
            <a:chExt cx="591632" cy="81280"/>
          </a:xfrm>
        </p:grpSpPr>
        <p:sp>
          <p:nvSpPr>
            <p:cNvPr id="58" name="Téglalap 57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59" name="Téglalap 58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0" name="Téglalap 59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1" name="Téglalap 60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62" name="Csoportba foglalás 61"/>
          <p:cNvGrpSpPr/>
          <p:nvPr/>
        </p:nvGrpSpPr>
        <p:grpSpPr>
          <a:xfrm>
            <a:off x="7964784" y="6543040"/>
            <a:ext cx="591632" cy="81280"/>
            <a:chOff x="406400" y="6532880"/>
            <a:chExt cx="591632" cy="81280"/>
          </a:xfrm>
        </p:grpSpPr>
        <p:sp>
          <p:nvSpPr>
            <p:cNvPr id="63" name="Téglalap 62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4" name="Téglalap 63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5" name="Téglalap 64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6" name="Téglalap 65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pSp>
        <p:nvGrpSpPr>
          <p:cNvPr id="67" name="Csoportba foglalás 66"/>
          <p:cNvGrpSpPr/>
          <p:nvPr/>
        </p:nvGrpSpPr>
        <p:grpSpPr>
          <a:xfrm>
            <a:off x="7182040" y="6543040"/>
            <a:ext cx="591632" cy="81280"/>
            <a:chOff x="406400" y="6532880"/>
            <a:chExt cx="591632" cy="81280"/>
          </a:xfrm>
        </p:grpSpPr>
        <p:sp>
          <p:nvSpPr>
            <p:cNvPr id="68" name="Téglalap 67"/>
            <p:cNvSpPr/>
            <p:nvPr/>
          </p:nvSpPr>
          <p:spPr>
            <a:xfrm>
              <a:off x="406400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69" name="Téglalap 68"/>
            <p:cNvSpPr/>
            <p:nvPr/>
          </p:nvSpPr>
          <p:spPr>
            <a:xfrm>
              <a:off x="55430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0" name="Téglalap 69"/>
            <p:cNvSpPr/>
            <p:nvPr/>
          </p:nvSpPr>
          <p:spPr>
            <a:xfrm>
              <a:off x="718873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1" name="Téglalap 70"/>
            <p:cNvSpPr/>
            <p:nvPr/>
          </p:nvSpPr>
          <p:spPr>
            <a:xfrm>
              <a:off x="883438" y="6532880"/>
              <a:ext cx="114594" cy="812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sp>
        <p:nvSpPr>
          <p:cNvPr id="72" name="Téglalap 71"/>
          <p:cNvSpPr/>
          <p:nvPr/>
        </p:nvSpPr>
        <p:spPr>
          <a:xfrm>
            <a:off x="520994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3" name="Téglalap 72"/>
          <p:cNvSpPr/>
          <p:nvPr/>
        </p:nvSpPr>
        <p:spPr>
          <a:xfrm>
            <a:off x="8069557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4" name="Téglalap 73"/>
          <p:cNvSpPr/>
          <p:nvPr/>
        </p:nvSpPr>
        <p:spPr>
          <a:xfrm>
            <a:off x="5789966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5" name="Téglalap 74"/>
          <p:cNvSpPr/>
          <p:nvPr/>
        </p:nvSpPr>
        <p:spPr>
          <a:xfrm>
            <a:off x="6513890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6" name="Téglalap 75"/>
          <p:cNvSpPr/>
          <p:nvPr/>
        </p:nvSpPr>
        <p:spPr>
          <a:xfrm>
            <a:off x="7290176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7" name="Téglalap 76"/>
          <p:cNvSpPr/>
          <p:nvPr/>
        </p:nvSpPr>
        <p:spPr>
          <a:xfrm>
            <a:off x="3496534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8" name="Téglalap 77"/>
          <p:cNvSpPr/>
          <p:nvPr/>
        </p:nvSpPr>
        <p:spPr>
          <a:xfrm>
            <a:off x="4268641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9" name="Téglalap 78"/>
          <p:cNvSpPr/>
          <p:nvPr/>
        </p:nvSpPr>
        <p:spPr>
          <a:xfrm>
            <a:off x="5024438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0" name="Téglalap 79"/>
          <p:cNvSpPr/>
          <p:nvPr/>
        </p:nvSpPr>
        <p:spPr>
          <a:xfrm>
            <a:off x="2014514" y="602488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1" name="Téglalap 80"/>
          <p:cNvSpPr/>
          <p:nvPr/>
        </p:nvSpPr>
        <p:spPr>
          <a:xfrm>
            <a:off x="2766354" y="600456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2" name="Téglalap 81"/>
          <p:cNvSpPr/>
          <p:nvPr/>
        </p:nvSpPr>
        <p:spPr>
          <a:xfrm>
            <a:off x="1283368" y="6024880"/>
            <a:ext cx="362444" cy="17272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96" name="Csoportba foglalás 95"/>
          <p:cNvGrpSpPr/>
          <p:nvPr/>
        </p:nvGrpSpPr>
        <p:grpSpPr>
          <a:xfrm>
            <a:off x="463697" y="6197600"/>
            <a:ext cx="498082" cy="335280"/>
            <a:chOff x="463697" y="6197600"/>
            <a:chExt cx="498082" cy="335280"/>
          </a:xfrm>
        </p:grpSpPr>
        <p:cxnSp>
          <p:nvCxnSpPr>
            <p:cNvPr id="84" name="Egyenes összekötő nyíllal 83"/>
            <p:cNvCxnSpPr>
              <a:stCxn id="16" idx="0"/>
            </p:cNvCxnSpPr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Egyenes összekötő nyíllal 84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Egyenes összekötő nyíllal 85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Egyenes összekötő nyíllal 86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Csoportba foglalás 96"/>
          <p:cNvGrpSpPr/>
          <p:nvPr/>
        </p:nvGrpSpPr>
        <p:grpSpPr>
          <a:xfrm>
            <a:off x="5725772" y="6197600"/>
            <a:ext cx="498082" cy="335280"/>
            <a:chOff x="463697" y="6197600"/>
            <a:chExt cx="498082" cy="335280"/>
          </a:xfrm>
        </p:grpSpPr>
        <p:cxnSp>
          <p:nvCxnSpPr>
            <p:cNvPr id="98" name="Egyenes összekötő nyíllal 97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Egyenes összekötő nyíllal 98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Egyenes összekötő nyíllal 99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Egyenes összekötő nyíllal 100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Csoportba foglalás 101"/>
          <p:cNvGrpSpPr/>
          <p:nvPr/>
        </p:nvGrpSpPr>
        <p:grpSpPr>
          <a:xfrm>
            <a:off x="6467600" y="6197600"/>
            <a:ext cx="498082" cy="335280"/>
            <a:chOff x="463697" y="6197600"/>
            <a:chExt cx="498082" cy="335280"/>
          </a:xfrm>
        </p:grpSpPr>
        <p:cxnSp>
          <p:nvCxnSpPr>
            <p:cNvPr id="103" name="Egyenes összekötő nyíllal 102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Egyenes összekötő nyíllal 103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Egyenes összekötő nyíllal 104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Egyenes összekötő nyíllal 105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7" name="Csoportba foglalás 106"/>
          <p:cNvGrpSpPr/>
          <p:nvPr/>
        </p:nvGrpSpPr>
        <p:grpSpPr>
          <a:xfrm>
            <a:off x="7242003" y="6211442"/>
            <a:ext cx="498082" cy="335280"/>
            <a:chOff x="463697" y="6197600"/>
            <a:chExt cx="498082" cy="335280"/>
          </a:xfrm>
        </p:grpSpPr>
        <p:cxnSp>
          <p:nvCxnSpPr>
            <p:cNvPr id="108" name="Egyenes összekötő nyíllal 107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Egyenes összekötő nyíllal 108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Egyenes összekötő nyíllal 109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Egyenes összekötő nyíllal 110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Csoportba foglalás 111"/>
          <p:cNvGrpSpPr/>
          <p:nvPr/>
        </p:nvGrpSpPr>
        <p:grpSpPr>
          <a:xfrm>
            <a:off x="8022081" y="6177280"/>
            <a:ext cx="498082" cy="335280"/>
            <a:chOff x="463697" y="6197600"/>
            <a:chExt cx="498082" cy="335280"/>
          </a:xfrm>
        </p:grpSpPr>
        <p:cxnSp>
          <p:nvCxnSpPr>
            <p:cNvPr id="113" name="Egyenes összekötő nyíllal 112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Egyenes összekötő nyíllal 113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Egyenes összekötő nyíllal 114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Egyenes összekötő nyíllal 115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Csoportba foglalás 116"/>
          <p:cNvGrpSpPr/>
          <p:nvPr/>
        </p:nvGrpSpPr>
        <p:grpSpPr>
          <a:xfrm>
            <a:off x="2701289" y="6187440"/>
            <a:ext cx="498082" cy="335280"/>
            <a:chOff x="463697" y="6197600"/>
            <a:chExt cx="498082" cy="335280"/>
          </a:xfrm>
        </p:grpSpPr>
        <p:cxnSp>
          <p:nvCxnSpPr>
            <p:cNvPr id="118" name="Egyenes összekötő nyíllal 117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Egyenes összekötő nyíllal 118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Egyenes összekötő nyíllal 119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Egyenes összekötő nyíllal 120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Csoportba foglalás 121"/>
          <p:cNvGrpSpPr/>
          <p:nvPr/>
        </p:nvGrpSpPr>
        <p:grpSpPr>
          <a:xfrm>
            <a:off x="3431394" y="6187440"/>
            <a:ext cx="498082" cy="335280"/>
            <a:chOff x="463697" y="6197600"/>
            <a:chExt cx="498082" cy="335280"/>
          </a:xfrm>
        </p:grpSpPr>
        <p:cxnSp>
          <p:nvCxnSpPr>
            <p:cNvPr id="123" name="Egyenes összekötő nyíllal 122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Egyenes összekötő nyíllal 123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Egyenes összekötő nyíllal 124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Egyenes összekötő nyíllal 125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7" name="Csoportba foglalás 126"/>
          <p:cNvGrpSpPr/>
          <p:nvPr/>
        </p:nvGrpSpPr>
        <p:grpSpPr>
          <a:xfrm>
            <a:off x="4212873" y="6177280"/>
            <a:ext cx="498082" cy="335280"/>
            <a:chOff x="463697" y="6197600"/>
            <a:chExt cx="498082" cy="335280"/>
          </a:xfrm>
        </p:grpSpPr>
        <p:cxnSp>
          <p:nvCxnSpPr>
            <p:cNvPr id="128" name="Egyenes összekötő nyíllal 127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Egyenes összekötő nyíllal 128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Egyenes összekötő nyíllal 129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Egyenes összekötő nyíllal 130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2" name="Csoportba foglalás 131"/>
          <p:cNvGrpSpPr/>
          <p:nvPr/>
        </p:nvGrpSpPr>
        <p:grpSpPr>
          <a:xfrm>
            <a:off x="4965154" y="6177280"/>
            <a:ext cx="498082" cy="335280"/>
            <a:chOff x="463697" y="6197600"/>
            <a:chExt cx="498082" cy="335280"/>
          </a:xfrm>
        </p:grpSpPr>
        <p:cxnSp>
          <p:nvCxnSpPr>
            <p:cNvPr id="133" name="Egyenes összekötő nyíllal 132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Egyenes összekötő nyíllal 133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Egyenes összekötő nyíllal 134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Egyenes összekötő nyíllal 135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7" name="Csoportba foglalás 136"/>
          <p:cNvGrpSpPr/>
          <p:nvPr/>
        </p:nvGrpSpPr>
        <p:grpSpPr>
          <a:xfrm>
            <a:off x="1174981" y="6207760"/>
            <a:ext cx="498082" cy="335280"/>
            <a:chOff x="463697" y="6197600"/>
            <a:chExt cx="498082" cy="335280"/>
          </a:xfrm>
        </p:grpSpPr>
        <p:cxnSp>
          <p:nvCxnSpPr>
            <p:cNvPr id="138" name="Egyenes összekötő nyíllal 137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Egyenes összekötő nyíllal 138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Egyenes összekötő nyíllal 139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Egyenes összekötő nyíllal 140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2" name="Csoportba foglalás 141"/>
          <p:cNvGrpSpPr/>
          <p:nvPr/>
        </p:nvGrpSpPr>
        <p:grpSpPr>
          <a:xfrm>
            <a:off x="1976862" y="6167120"/>
            <a:ext cx="498082" cy="335280"/>
            <a:chOff x="463697" y="6197600"/>
            <a:chExt cx="498082" cy="335280"/>
          </a:xfrm>
        </p:grpSpPr>
        <p:cxnSp>
          <p:nvCxnSpPr>
            <p:cNvPr id="143" name="Egyenes összekötő nyíllal 142"/>
            <p:cNvCxnSpPr/>
            <p:nvPr/>
          </p:nvCxnSpPr>
          <p:spPr>
            <a:xfrm flipV="1">
              <a:off x="463697" y="6197600"/>
              <a:ext cx="97320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Egyenes összekötő nyíllal 143"/>
            <p:cNvCxnSpPr/>
            <p:nvPr/>
          </p:nvCxnSpPr>
          <p:spPr>
            <a:xfrm flipV="1">
              <a:off x="617755" y="6197600"/>
              <a:ext cx="15161" cy="3352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Egyenes összekötő nyíllal 144"/>
            <p:cNvCxnSpPr/>
            <p:nvPr/>
          </p:nvCxnSpPr>
          <p:spPr>
            <a:xfrm flipV="1">
              <a:off x="767012" y="6197600"/>
              <a:ext cx="915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Egyenes összekötő nyíllal 145"/>
            <p:cNvCxnSpPr/>
            <p:nvPr/>
          </p:nvCxnSpPr>
          <p:spPr>
            <a:xfrm flipH="1" flipV="1">
              <a:off x="872931" y="6197600"/>
              <a:ext cx="88848" cy="32512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7" name="Téglalap 146"/>
          <p:cNvSpPr/>
          <p:nvPr/>
        </p:nvSpPr>
        <p:spPr>
          <a:xfrm>
            <a:off x="1185784" y="4978400"/>
            <a:ext cx="1140771" cy="355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8" name="Téglalap 147"/>
          <p:cNvSpPr/>
          <p:nvPr/>
        </p:nvSpPr>
        <p:spPr>
          <a:xfrm>
            <a:off x="4145280" y="4973320"/>
            <a:ext cx="1140771" cy="355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0" name="Téglalap 149"/>
          <p:cNvSpPr/>
          <p:nvPr/>
        </p:nvSpPr>
        <p:spPr>
          <a:xfrm>
            <a:off x="7169699" y="4969638"/>
            <a:ext cx="1140771" cy="355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159" name="Csoportba foglalás 158"/>
          <p:cNvGrpSpPr/>
          <p:nvPr/>
        </p:nvGrpSpPr>
        <p:grpSpPr>
          <a:xfrm>
            <a:off x="702216" y="5374640"/>
            <a:ext cx="2229697" cy="650240"/>
            <a:chOff x="702216" y="5374640"/>
            <a:chExt cx="2229697" cy="650240"/>
          </a:xfrm>
        </p:grpSpPr>
        <p:cxnSp>
          <p:nvCxnSpPr>
            <p:cNvPr id="152" name="Egyenes összekötő nyíllal 151"/>
            <p:cNvCxnSpPr>
              <a:stCxn id="72" idx="0"/>
            </p:cNvCxnSpPr>
            <p:nvPr/>
          </p:nvCxnSpPr>
          <p:spPr>
            <a:xfrm flipV="1">
              <a:off x="702216" y="5376374"/>
              <a:ext cx="653421" cy="62818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Egyenes összekötő nyíllal 152"/>
            <p:cNvCxnSpPr/>
            <p:nvPr/>
          </p:nvCxnSpPr>
          <p:spPr>
            <a:xfrm flipV="1">
              <a:off x="1465484" y="5385667"/>
              <a:ext cx="235772" cy="61889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Egyenes összekötő nyíllal 153"/>
            <p:cNvCxnSpPr/>
            <p:nvPr/>
          </p:nvCxnSpPr>
          <p:spPr>
            <a:xfrm flipH="1" flipV="1">
              <a:off x="2003980" y="5374640"/>
              <a:ext cx="191756" cy="65024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Egyenes összekötő nyíllal 154"/>
            <p:cNvCxnSpPr/>
            <p:nvPr/>
          </p:nvCxnSpPr>
          <p:spPr>
            <a:xfrm flipH="1" flipV="1">
              <a:off x="2236435" y="5376374"/>
              <a:ext cx="695478" cy="61802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0" name="Csoportba foglalás 159"/>
          <p:cNvGrpSpPr/>
          <p:nvPr/>
        </p:nvGrpSpPr>
        <p:grpSpPr>
          <a:xfrm>
            <a:off x="6658823" y="5364480"/>
            <a:ext cx="2229697" cy="650240"/>
            <a:chOff x="702216" y="5374640"/>
            <a:chExt cx="2229697" cy="650240"/>
          </a:xfrm>
        </p:grpSpPr>
        <p:cxnSp>
          <p:nvCxnSpPr>
            <p:cNvPr id="161" name="Egyenes összekötő nyíllal 160"/>
            <p:cNvCxnSpPr/>
            <p:nvPr/>
          </p:nvCxnSpPr>
          <p:spPr>
            <a:xfrm flipV="1">
              <a:off x="702216" y="5376374"/>
              <a:ext cx="653421" cy="62818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Egyenes összekötő nyíllal 161"/>
            <p:cNvCxnSpPr/>
            <p:nvPr/>
          </p:nvCxnSpPr>
          <p:spPr>
            <a:xfrm flipV="1">
              <a:off x="1465484" y="5385667"/>
              <a:ext cx="235772" cy="61889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Egyenes összekötő nyíllal 162"/>
            <p:cNvCxnSpPr/>
            <p:nvPr/>
          </p:nvCxnSpPr>
          <p:spPr>
            <a:xfrm flipH="1" flipV="1">
              <a:off x="2003980" y="5374640"/>
              <a:ext cx="191756" cy="65024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Egyenes összekötő nyíllal 163"/>
            <p:cNvCxnSpPr/>
            <p:nvPr/>
          </p:nvCxnSpPr>
          <p:spPr>
            <a:xfrm flipH="1" flipV="1">
              <a:off x="2236435" y="5376374"/>
              <a:ext cx="695478" cy="61802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5" name="Csoportba foglalás 164"/>
          <p:cNvGrpSpPr/>
          <p:nvPr/>
        </p:nvGrpSpPr>
        <p:grpSpPr>
          <a:xfrm>
            <a:off x="3622063" y="5364480"/>
            <a:ext cx="2229697" cy="650240"/>
            <a:chOff x="702216" y="5374640"/>
            <a:chExt cx="2229697" cy="650240"/>
          </a:xfrm>
        </p:grpSpPr>
        <p:cxnSp>
          <p:nvCxnSpPr>
            <p:cNvPr id="166" name="Egyenes összekötő nyíllal 165"/>
            <p:cNvCxnSpPr/>
            <p:nvPr/>
          </p:nvCxnSpPr>
          <p:spPr>
            <a:xfrm flipV="1">
              <a:off x="702216" y="5376374"/>
              <a:ext cx="653421" cy="62818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Egyenes összekötő nyíllal 166"/>
            <p:cNvCxnSpPr/>
            <p:nvPr/>
          </p:nvCxnSpPr>
          <p:spPr>
            <a:xfrm flipV="1">
              <a:off x="1465484" y="5385667"/>
              <a:ext cx="235772" cy="61889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Egyenes összekötő nyíllal 167"/>
            <p:cNvCxnSpPr/>
            <p:nvPr/>
          </p:nvCxnSpPr>
          <p:spPr>
            <a:xfrm flipH="1" flipV="1">
              <a:off x="2003980" y="5374640"/>
              <a:ext cx="191756" cy="65024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Egyenes összekötő nyíllal 168"/>
            <p:cNvCxnSpPr/>
            <p:nvPr/>
          </p:nvCxnSpPr>
          <p:spPr>
            <a:xfrm flipH="1" flipV="1">
              <a:off x="2236435" y="5376374"/>
              <a:ext cx="695478" cy="61802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Téglalap 82"/>
          <p:cNvSpPr/>
          <p:nvPr/>
        </p:nvSpPr>
        <p:spPr>
          <a:xfrm>
            <a:off x="783843" y="3489960"/>
            <a:ext cx="2262017" cy="57912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7" name="Téglalap 156"/>
          <p:cNvSpPr/>
          <p:nvPr/>
        </p:nvSpPr>
        <p:spPr>
          <a:xfrm>
            <a:off x="5614074" y="3462276"/>
            <a:ext cx="2262017" cy="57912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89" name="Egyenes összekötő nyíllal 88"/>
          <p:cNvCxnSpPr/>
          <p:nvPr/>
        </p:nvCxnSpPr>
        <p:spPr>
          <a:xfrm flipV="1">
            <a:off x="131181" y="4063116"/>
            <a:ext cx="880257" cy="7999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Egyenes összekötő nyíllal 169"/>
          <p:cNvCxnSpPr/>
          <p:nvPr/>
        </p:nvCxnSpPr>
        <p:spPr>
          <a:xfrm flipV="1">
            <a:off x="520994" y="4103754"/>
            <a:ext cx="880257" cy="7999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Egyenes összekötő nyíllal 170"/>
          <p:cNvCxnSpPr/>
          <p:nvPr/>
        </p:nvCxnSpPr>
        <p:spPr>
          <a:xfrm flipV="1">
            <a:off x="1034594" y="4132618"/>
            <a:ext cx="880257" cy="7999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Egyenes összekötő nyíllal 171"/>
          <p:cNvCxnSpPr/>
          <p:nvPr/>
        </p:nvCxnSpPr>
        <p:spPr>
          <a:xfrm flipV="1">
            <a:off x="2051656" y="4132618"/>
            <a:ext cx="880257" cy="7999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Egyenes összekötő nyíllal 172"/>
          <p:cNvCxnSpPr>
            <a:stCxn id="150" idx="0"/>
          </p:cNvCxnSpPr>
          <p:nvPr/>
        </p:nvCxnSpPr>
        <p:spPr>
          <a:xfrm flipH="1" flipV="1">
            <a:off x="6907728" y="4083435"/>
            <a:ext cx="832357" cy="8862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Egyenes összekötő nyíllal 173"/>
          <p:cNvCxnSpPr/>
          <p:nvPr/>
        </p:nvCxnSpPr>
        <p:spPr>
          <a:xfrm flipV="1">
            <a:off x="5105406" y="4123207"/>
            <a:ext cx="880257" cy="7999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Egyenes összekötő nyíllal 174"/>
          <p:cNvCxnSpPr/>
          <p:nvPr/>
        </p:nvCxnSpPr>
        <p:spPr>
          <a:xfrm flipH="1" flipV="1">
            <a:off x="7280336" y="4052071"/>
            <a:ext cx="1504324" cy="10662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Egyenes összekötő nyíllal 175"/>
          <p:cNvCxnSpPr/>
          <p:nvPr/>
        </p:nvCxnSpPr>
        <p:spPr>
          <a:xfrm flipH="1" flipV="1">
            <a:off x="7659562" y="4063116"/>
            <a:ext cx="1228958" cy="6576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églalap 92"/>
          <p:cNvSpPr/>
          <p:nvPr/>
        </p:nvSpPr>
        <p:spPr>
          <a:xfrm>
            <a:off x="2914262" y="2089583"/>
            <a:ext cx="3031888" cy="63234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77" name="Egyenes összekötő nyíllal 176"/>
          <p:cNvCxnSpPr/>
          <p:nvPr/>
        </p:nvCxnSpPr>
        <p:spPr>
          <a:xfrm flipV="1">
            <a:off x="2430520" y="2705951"/>
            <a:ext cx="880257" cy="79998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Egyenes összekötő nyíllal 177"/>
          <p:cNvCxnSpPr/>
          <p:nvPr/>
        </p:nvCxnSpPr>
        <p:spPr>
          <a:xfrm flipH="1" flipV="1">
            <a:off x="5202498" y="2762635"/>
            <a:ext cx="1228958" cy="6576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Egyenes összekötő nyíllal 178"/>
          <p:cNvCxnSpPr/>
          <p:nvPr/>
        </p:nvCxnSpPr>
        <p:spPr>
          <a:xfrm flipV="1">
            <a:off x="1520202" y="2682684"/>
            <a:ext cx="1306022" cy="6650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Egyenes összekötő nyíllal 179"/>
          <p:cNvCxnSpPr/>
          <p:nvPr/>
        </p:nvCxnSpPr>
        <p:spPr>
          <a:xfrm flipH="1" flipV="1">
            <a:off x="5816977" y="2732085"/>
            <a:ext cx="2114461" cy="4660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Görbe összekötő 89"/>
          <p:cNvCxnSpPr/>
          <p:nvPr/>
        </p:nvCxnSpPr>
        <p:spPr>
          <a:xfrm>
            <a:off x="5956909" y="2405754"/>
            <a:ext cx="2544623" cy="4198246"/>
          </a:xfrm>
          <a:prstGeom prst="curvedConnector2">
            <a:avLst/>
          </a:prstGeom>
          <a:ln w="76200"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Görbe összekötő 180"/>
          <p:cNvCxnSpPr/>
          <p:nvPr/>
        </p:nvCxnSpPr>
        <p:spPr>
          <a:xfrm flipH="1">
            <a:off x="407785" y="2369111"/>
            <a:ext cx="2544623" cy="4198246"/>
          </a:xfrm>
          <a:prstGeom prst="curvedConnector2">
            <a:avLst/>
          </a:prstGeom>
          <a:ln w="76200">
            <a:solidFill>
              <a:schemeClr val="tx1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Szövegdoboz 91"/>
          <p:cNvSpPr txBox="1"/>
          <p:nvPr/>
        </p:nvSpPr>
        <p:spPr>
          <a:xfrm>
            <a:off x="505307" y="2078468"/>
            <a:ext cx="132940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b="1" dirty="0" smtClean="0"/>
              <a:t>MUCH TOO </a:t>
            </a:r>
          </a:p>
          <a:p>
            <a:pPr algn="ctr"/>
            <a:r>
              <a:rPr lang="hu-HU" b="1" dirty="0" smtClean="0"/>
              <a:t>FAR AWAY</a:t>
            </a:r>
            <a:endParaRPr lang="hu-HU" b="1" dirty="0"/>
          </a:p>
        </p:txBody>
      </p:sp>
      <p:sp>
        <p:nvSpPr>
          <p:cNvPr id="182" name="Szövegdoboz 181"/>
          <p:cNvSpPr txBox="1"/>
          <p:nvPr/>
        </p:nvSpPr>
        <p:spPr>
          <a:xfrm>
            <a:off x="6976889" y="2170032"/>
            <a:ext cx="1560748" cy="64633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u-HU" b="1" dirty="0" smtClean="0">
                <a:solidFill>
                  <a:srgbClr val="0070C0"/>
                </a:solidFill>
              </a:rPr>
              <a:t>TÚLSÁGOSAN </a:t>
            </a:r>
          </a:p>
          <a:p>
            <a:pPr algn="ctr"/>
            <a:r>
              <a:rPr lang="hu-HU" b="1" dirty="0" smtClean="0">
                <a:solidFill>
                  <a:srgbClr val="0070C0"/>
                </a:solidFill>
              </a:rPr>
              <a:t>MESSZE</a:t>
            </a:r>
            <a:endParaRPr lang="hu-HU" b="1" dirty="0">
              <a:solidFill>
                <a:srgbClr val="0070C0"/>
              </a:solidFill>
            </a:endParaRPr>
          </a:p>
        </p:txBody>
      </p:sp>
      <p:sp>
        <p:nvSpPr>
          <p:cNvPr id="94" name="Szövegdoboz 93"/>
          <p:cNvSpPr txBox="1"/>
          <p:nvPr/>
        </p:nvSpPr>
        <p:spPr>
          <a:xfrm>
            <a:off x="3329813" y="2089293"/>
            <a:ext cx="1994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 smtClean="0">
                <a:solidFill>
                  <a:schemeClr val="bg1"/>
                </a:solidFill>
              </a:rPr>
              <a:t>REAL POWER</a:t>
            </a:r>
          </a:p>
          <a:p>
            <a:pPr algn="ctr"/>
            <a:r>
              <a:rPr lang="hu-HU" sz="2000" b="1" dirty="0" smtClean="0">
                <a:solidFill>
                  <a:schemeClr val="bg1"/>
                </a:solidFill>
              </a:rPr>
              <a:t>IGAZI HATALOM</a:t>
            </a:r>
            <a:endParaRPr lang="hu-HU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658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860</Words>
  <Application>Microsoft Office PowerPoint</Application>
  <PresentationFormat>Diavetítés a képernyőre (4:3 oldalarány)</PresentationFormat>
  <Paragraphs>156</Paragraphs>
  <Slides>20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21" baseType="lpstr">
      <vt:lpstr>Office-téma</vt:lpstr>
      <vt:lpstr>1. dia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  <vt:lpstr>11. dia</vt:lpstr>
      <vt:lpstr>12. dia</vt:lpstr>
      <vt:lpstr>13. dia</vt:lpstr>
      <vt:lpstr>14. dia</vt:lpstr>
      <vt:lpstr>15. dia</vt:lpstr>
      <vt:lpstr>16. dia</vt:lpstr>
      <vt:lpstr>17. dia</vt:lpstr>
      <vt:lpstr>18. dia</vt:lpstr>
      <vt:lpstr>19. dia</vt:lpstr>
      <vt:lpstr>20.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Microsoft-fiók</dc:creator>
  <cp:lastModifiedBy>Balogh Béla</cp:lastModifiedBy>
  <cp:revision>1</cp:revision>
  <dcterms:created xsi:type="dcterms:W3CDTF">2021-06-16T09:39:46Z</dcterms:created>
  <dcterms:modified xsi:type="dcterms:W3CDTF">2021-06-29T19:00:15Z</dcterms:modified>
</cp:coreProperties>
</file>