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4" autoAdjust="0"/>
    <p:restoredTop sz="94660"/>
  </p:normalViewPr>
  <p:slideViewPr>
    <p:cSldViewPr snapToGrid="0">
      <p:cViewPr varScale="1">
        <p:scale>
          <a:sx n="86" d="100"/>
          <a:sy n="86" d="100"/>
        </p:scale>
        <p:origin x="-72" y="-4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853DF-879C-4FAB-8791-5FE2FB613683}" type="datetimeFigureOut">
              <a:rPr lang="hu-HU" smtClean="0"/>
              <a:pPr/>
              <a:t>2021.06.29.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F92A2-1CD9-4E2C-98ED-BC7083D4205D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43182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853DF-879C-4FAB-8791-5FE2FB613683}" type="datetimeFigureOut">
              <a:rPr lang="hu-HU" smtClean="0"/>
              <a:pPr/>
              <a:t>2021.06.29.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F92A2-1CD9-4E2C-98ED-BC7083D4205D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655941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853DF-879C-4FAB-8791-5FE2FB613683}" type="datetimeFigureOut">
              <a:rPr lang="hu-HU" smtClean="0"/>
              <a:pPr/>
              <a:t>2021.06.29.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F92A2-1CD9-4E2C-98ED-BC7083D4205D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718072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853DF-879C-4FAB-8791-5FE2FB613683}" type="datetimeFigureOut">
              <a:rPr lang="hu-HU" smtClean="0"/>
              <a:pPr/>
              <a:t>2021.06.29.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F92A2-1CD9-4E2C-98ED-BC7083D4205D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173131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853DF-879C-4FAB-8791-5FE2FB613683}" type="datetimeFigureOut">
              <a:rPr lang="hu-HU" smtClean="0"/>
              <a:pPr/>
              <a:t>2021.06.29.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F92A2-1CD9-4E2C-98ED-BC7083D4205D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618478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853DF-879C-4FAB-8791-5FE2FB613683}" type="datetimeFigureOut">
              <a:rPr lang="hu-HU" smtClean="0"/>
              <a:pPr/>
              <a:t>2021.06.29.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F92A2-1CD9-4E2C-98ED-BC7083D4205D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296710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853DF-879C-4FAB-8791-5FE2FB613683}" type="datetimeFigureOut">
              <a:rPr lang="hu-HU" smtClean="0"/>
              <a:pPr/>
              <a:t>2021.06.29.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F92A2-1CD9-4E2C-98ED-BC7083D4205D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178885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853DF-879C-4FAB-8791-5FE2FB613683}" type="datetimeFigureOut">
              <a:rPr lang="hu-HU" smtClean="0"/>
              <a:pPr/>
              <a:t>2021.06.29.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F92A2-1CD9-4E2C-98ED-BC7083D4205D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007412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853DF-879C-4FAB-8791-5FE2FB613683}" type="datetimeFigureOut">
              <a:rPr lang="hu-HU" smtClean="0"/>
              <a:pPr/>
              <a:t>2021.06.29.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F92A2-1CD9-4E2C-98ED-BC7083D4205D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4018182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853DF-879C-4FAB-8791-5FE2FB613683}" type="datetimeFigureOut">
              <a:rPr lang="hu-HU" smtClean="0"/>
              <a:pPr/>
              <a:t>2021.06.29.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F92A2-1CD9-4E2C-98ED-BC7083D4205D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4147796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853DF-879C-4FAB-8791-5FE2FB613683}" type="datetimeFigureOut">
              <a:rPr lang="hu-HU" smtClean="0"/>
              <a:pPr/>
              <a:t>2021.06.29.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F92A2-1CD9-4E2C-98ED-BC7083D4205D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925978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A853DF-879C-4FAB-8791-5FE2FB613683}" type="datetimeFigureOut">
              <a:rPr lang="hu-HU" smtClean="0"/>
              <a:pPr/>
              <a:t>2021.06.29.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8F92A2-1CD9-4E2C-98ED-BC7083D4205D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453669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6.jpeg"/><Relationship Id="rId7" Type="http://schemas.openxmlformats.org/officeDocument/2006/relationships/image" Target="../media/image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11" Type="http://schemas.openxmlformats.org/officeDocument/2006/relationships/image" Target="../media/image21.jpeg"/><Relationship Id="rId5" Type="http://schemas.openxmlformats.org/officeDocument/2006/relationships/image" Target="../media/image17.png"/><Relationship Id="rId10" Type="http://schemas.openxmlformats.org/officeDocument/2006/relationships/image" Target="../media/image20.jpeg"/><Relationship Id="rId4" Type="http://schemas.openxmlformats.org/officeDocument/2006/relationships/image" Target="../media/image3.png"/><Relationship Id="rId9" Type="http://schemas.openxmlformats.org/officeDocument/2006/relationships/image" Target="../media/image19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6.jpeg"/><Relationship Id="rId7" Type="http://schemas.openxmlformats.org/officeDocument/2006/relationships/image" Target="../media/image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11" Type="http://schemas.openxmlformats.org/officeDocument/2006/relationships/image" Target="../media/image21.jpeg"/><Relationship Id="rId5" Type="http://schemas.openxmlformats.org/officeDocument/2006/relationships/image" Target="../media/image17.png"/><Relationship Id="rId10" Type="http://schemas.openxmlformats.org/officeDocument/2006/relationships/image" Target="../media/image20.jpeg"/><Relationship Id="rId4" Type="http://schemas.openxmlformats.org/officeDocument/2006/relationships/image" Target="../media/image3.png"/><Relationship Id="rId9" Type="http://schemas.openxmlformats.org/officeDocument/2006/relationships/image" Target="../media/image19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6.jpeg"/><Relationship Id="rId7" Type="http://schemas.openxmlformats.org/officeDocument/2006/relationships/image" Target="../media/image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11" Type="http://schemas.openxmlformats.org/officeDocument/2006/relationships/image" Target="../media/image21.jpeg"/><Relationship Id="rId5" Type="http://schemas.openxmlformats.org/officeDocument/2006/relationships/image" Target="../media/image17.png"/><Relationship Id="rId10" Type="http://schemas.openxmlformats.org/officeDocument/2006/relationships/image" Target="../media/image20.jpeg"/><Relationship Id="rId4" Type="http://schemas.openxmlformats.org/officeDocument/2006/relationships/image" Target="../media/image3.png"/><Relationship Id="rId9" Type="http://schemas.openxmlformats.org/officeDocument/2006/relationships/image" Target="../media/image19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6.jpeg"/><Relationship Id="rId7" Type="http://schemas.openxmlformats.org/officeDocument/2006/relationships/image" Target="../media/image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11" Type="http://schemas.openxmlformats.org/officeDocument/2006/relationships/image" Target="../media/image21.jpeg"/><Relationship Id="rId5" Type="http://schemas.openxmlformats.org/officeDocument/2006/relationships/image" Target="../media/image17.png"/><Relationship Id="rId10" Type="http://schemas.openxmlformats.org/officeDocument/2006/relationships/image" Target="../media/image20.jpeg"/><Relationship Id="rId4" Type="http://schemas.openxmlformats.org/officeDocument/2006/relationships/image" Target="../media/image3.png"/><Relationship Id="rId9" Type="http://schemas.openxmlformats.org/officeDocument/2006/relationships/image" Target="../media/image19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6.jpeg"/><Relationship Id="rId7" Type="http://schemas.openxmlformats.org/officeDocument/2006/relationships/image" Target="../media/image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11" Type="http://schemas.openxmlformats.org/officeDocument/2006/relationships/image" Target="../media/image21.jpeg"/><Relationship Id="rId5" Type="http://schemas.openxmlformats.org/officeDocument/2006/relationships/image" Target="../media/image17.png"/><Relationship Id="rId10" Type="http://schemas.openxmlformats.org/officeDocument/2006/relationships/image" Target="../media/image20.jpeg"/><Relationship Id="rId4" Type="http://schemas.openxmlformats.org/officeDocument/2006/relationships/image" Target="../media/image3.png"/><Relationship Id="rId9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12.png"/><Relationship Id="rId10" Type="http://schemas.openxmlformats.org/officeDocument/2006/relationships/image" Target="../media/image14.jpeg"/><Relationship Id="rId4" Type="http://schemas.openxmlformats.org/officeDocument/2006/relationships/image" Target="../media/image3.png"/><Relationship Id="rId9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6.jpeg"/><Relationship Id="rId7" Type="http://schemas.openxmlformats.org/officeDocument/2006/relationships/image" Target="../media/image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11" Type="http://schemas.openxmlformats.org/officeDocument/2006/relationships/image" Target="../media/image21.jpeg"/><Relationship Id="rId5" Type="http://schemas.openxmlformats.org/officeDocument/2006/relationships/image" Target="../media/image17.png"/><Relationship Id="rId10" Type="http://schemas.openxmlformats.org/officeDocument/2006/relationships/image" Target="../media/image20.jpeg"/><Relationship Id="rId4" Type="http://schemas.openxmlformats.org/officeDocument/2006/relationships/image" Target="../media/image3.png"/><Relationship Id="rId9" Type="http://schemas.openxmlformats.org/officeDocument/2006/relationships/image" Target="../media/image1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6.jpeg"/><Relationship Id="rId7" Type="http://schemas.openxmlformats.org/officeDocument/2006/relationships/image" Target="../media/image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11" Type="http://schemas.openxmlformats.org/officeDocument/2006/relationships/image" Target="../media/image21.jpeg"/><Relationship Id="rId5" Type="http://schemas.openxmlformats.org/officeDocument/2006/relationships/image" Target="../media/image17.png"/><Relationship Id="rId10" Type="http://schemas.openxmlformats.org/officeDocument/2006/relationships/image" Target="../media/image20.jpeg"/><Relationship Id="rId4" Type="http://schemas.openxmlformats.org/officeDocument/2006/relationships/image" Target="../media/image3.png"/><Relationship Id="rId9" Type="http://schemas.openxmlformats.org/officeDocument/2006/relationships/image" Target="../media/image1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6.jpeg"/><Relationship Id="rId7" Type="http://schemas.openxmlformats.org/officeDocument/2006/relationships/image" Target="../media/image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11" Type="http://schemas.openxmlformats.org/officeDocument/2006/relationships/image" Target="../media/image21.jpeg"/><Relationship Id="rId5" Type="http://schemas.openxmlformats.org/officeDocument/2006/relationships/image" Target="../media/image17.png"/><Relationship Id="rId10" Type="http://schemas.openxmlformats.org/officeDocument/2006/relationships/image" Target="../media/image20.jpeg"/><Relationship Id="rId4" Type="http://schemas.openxmlformats.org/officeDocument/2006/relationships/image" Target="../media/image3.png"/><Relationship Id="rId9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6.jpeg"/><Relationship Id="rId7" Type="http://schemas.openxmlformats.org/officeDocument/2006/relationships/image" Target="../media/image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11" Type="http://schemas.openxmlformats.org/officeDocument/2006/relationships/image" Target="../media/image21.jpeg"/><Relationship Id="rId5" Type="http://schemas.openxmlformats.org/officeDocument/2006/relationships/image" Target="../media/image17.png"/><Relationship Id="rId10" Type="http://schemas.openxmlformats.org/officeDocument/2006/relationships/image" Target="../media/image20.jpeg"/><Relationship Id="rId4" Type="http://schemas.openxmlformats.org/officeDocument/2006/relationships/image" Target="../media/image3.png"/><Relationship Id="rId9" Type="http://schemas.openxmlformats.org/officeDocument/2006/relationships/image" Target="../media/image1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6.jpeg"/><Relationship Id="rId7" Type="http://schemas.openxmlformats.org/officeDocument/2006/relationships/image" Target="../media/image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11" Type="http://schemas.openxmlformats.org/officeDocument/2006/relationships/image" Target="../media/image21.jpeg"/><Relationship Id="rId5" Type="http://schemas.openxmlformats.org/officeDocument/2006/relationships/image" Target="../media/image17.png"/><Relationship Id="rId10" Type="http://schemas.openxmlformats.org/officeDocument/2006/relationships/image" Target="../media/image20.jpeg"/><Relationship Id="rId4" Type="http://schemas.openxmlformats.org/officeDocument/2006/relationships/image" Target="../media/image3.png"/><Relationship Id="rId9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6.jpeg"/><Relationship Id="rId7" Type="http://schemas.openxmlformats.org/officeDocument/2006/relationships/image" Target="../media/image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11" Type="http://schemas.openxmlformats.org/officeDocument/2006/relationships/image" Target="../media/image21.jpeg"/><Relationship Id="rId5" Type="http://schemas.openxmlformats.org/officeDocument/2006/relationships/image" Target="../media/image17.png"/><Relationship Id="rId10" Type="http://schemas.openxmlformats.org/officeDocument/2006/relationships/image" Target="../media/image20.jpeg"/><Relationship Id="rId4" Type="http://schemas.openxmlformats.org/officeDocument/2006/relationships/image" Target="../media/image3.png"/><Relationship Id="rId9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6.jpeg"/><Relationship Id="rId7" Type="http://schemas.openxmlformats.org/officeDocument/2006/relationships/image" Target="../media/image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11" Type="http://schemas.openxmlformats.org/officeDocument/2006/relationships/image" Target="../media/image21.jpeg"/><Relationship Id="rId5" Type="http://schemas.openxmlformats.org/officeDocument/2006/relationships/image" Target="../media/image17.png"/><Relationship Id="rId10" Type="http://schemas.openxmlformats.org/officeDocument/2006/relationships/image" Target="../media/image20.jpeg"/><Relationship Id="rId4" Type="http://schemas.openxmlformats.org/officeDocument/2006/relationships/image" Target="../media/image3.png"/><Relationship Id="rId9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upload.wikimedia.org/wikipedia/commons/e/e6/Fla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5" name="AutoShape 10" descr="Flag of Italy - Wikipedi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7" name="AutoShape 18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8" name="AutoShape 20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grpSp>
        <p:nvGrpSpPr>
          <p:cNvPr id="11" name="Csoportba foglalás 10"/>
          <p:cNvGrpSpPr/>
          <p:nvPr/>
        </p:nvGrpSpPr>
        <p:grpSpPr>
          <a:xfrm>
            <a:off x="1223493" y="192043"/>
            <a:ext cx="6065949" cy="6195878"/>
            <a:chOff x="1764405" y="192043"/>
            <a:chExt cx="4995517" cy="5247859"/>
          </a:xfrm>
        </p:grpSpPr>
        <p:sp>
          <p:nvSpPr>
            <p:cNvPr id="9" name="Ellipszis 8"/>
            <p:cNvSpPr/>
            <p:nvPr/>
          </p:nvSpPr>
          <p:spPr>
            <a:xfrm>
              <a:off x="2296132" y="853884"/>
              <a:ext cx="4108361" cy="3924177"/>
            </a:xfrm>
            <a:prstGeom prst="ellipse">
              <a:avLst/>
            </a:prstGeom>
            <a:noFill/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1028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4134" y="192043"/>
              <a:ext cx="2073750" cy="138196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3950" y="1967871"/>
              <a:ext cx="2143934" cy="12232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4405" y="1354578"/>
              <a:ext cx="1316154" cy="87919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72037" y="1375179"/>
              <a:ext cx="1287885" cy="85859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82356" y="2579481"/>
              <a:ext cx="1316154" cy="770117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8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51839" y="2579481"/>
              <a:ext cx="1288768" cy="7921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2619" y="4624734"/>
              <a:ext cx="1196707" cy="7996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6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2142" y="3584958"/>
              <a:ext cx="1608831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8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0864" y="3584958"/>
              <a:ext cx="1608832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0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50313" y="4602664"/>
              <a:ext cx="1373846" cy="8372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" name="Szövegdoboz 9"/>
          <p:cNvSpPr txBox="1"/>
          <p:nvPr/>
        </p:nvSpPr>
        <p:spPr>
          <a:xfrm>
            <a:off x="3441455" y="4223906"/>
            <a:ext cx="17561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b="1" dirty="0" smtClean="0">
                <a:latin typeface="Arial Black" panose="020B0A04020102020204" pitchFamily="34" charset="0"/>
              </a:rPr>
              <a:t>VIFFE</a:t>
            </a:r>
            <a:endParaRPr lang="hu-HU" sz="36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50458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soportba foglalás 1"/>
          <p:cNvGrpSpPr/>
          <p:nvPr/>
        </p:nvGrpSpPr>
        <p:grpSpPr>
          <a:xfrm>
            <a:off x="7624293" y="218942"/>
            <a:ext cx="1249251" cy="1164116"/>
            <a:chOff x="1764405" y="192043"/>
            <a:chExt cx="4995517" cy="5247859"/>
          </a:xfrm>
        </p:grpSpPr>
        <p:sp>
          <p:nvSpPr>
            <p:cNvPr id="3" name="Ellipszis 2"/>
            <p:cNvSpPr/>
            <p:nvPr/>
          </p:nvSpPr>
          <p:spPr>
            <a:xfrm>
              <a:off x="2296132" y="853884"/>
              <a:ext cx="4108361" cy="3924177"/>
            </a:xfrm>
            <a:prstGeom prst="ellipse">
              <a:avLst/>
            </a:prstGeom>
            <a:noFill/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4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4134" y="192043"/>
              <a:ext cx="2073750" cy="138196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3950" y="1967871"/>
              <a:ext cx="2143934" cy="12232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4405" y="1354578"/>
              <a:ext cx="1316154" cy="87919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72037" y="1375179"/>
              <a:ext cx="1287885" cy="85859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82356" y="2579481"/>
              <a:ext cx="1316154" cy="770117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51839" y="2579481"/>
              <a:ext cx="1288768" cy="7921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2619" y="4624734"/>
              <a:ext cx="1196707" cy="7996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2142" y="3584958"/>
              <a:ext cx="1608831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0864" y="3584958"/>
              <a:ext cx="1608832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50313" y="4602664"/>
              <a:ext cx="1373846" cy="8372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" name="Szövegdoboz 13"/>
          <p:cNvSpPr txBox="1"/>
          <p:nvPr/>
        </p:nvSpPr>
        <p:spPr>
          <a:xfrm>
            <a:off x="520994" y="122852"/>
            <a:ext cx="6841569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hu-HU" sz="2000" b="1" dirty="0" smtClean="0"/>
              <a:t>VRAKUN’ AND ITS FRIENDS TO DISCUSS FUTURE PATHS FOR EU</a:t>
            </a:r>
            <a:endParaRPr lang="hu-HU" sz="2000" b="1" dirty="0"/>
          </a:p>
        </p:txBody>
      </p:sp>
      <p:sp>
        <p:nvSpPr>
          <p:cNvPr id="15" name="Szövegdoboz 14"/>
          <p:cNvSpPr txBox="1"/>
          <p:nvPr/>
        </p:nvSpPr>
        <p:spPr>
          <a:xfrm>
            <a:off x="1975057" y="801000"/>
            <a:ext cx="411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/>
              <a:t>DEMOCRACY VS FLOW OF INFORMATION</a:t>
            </a:r>
            <a:endParaRPr lang="hu-HU" b="1" dirty="0"/>
          </a:p>
        </p:txBody>
      </p:sp>
      <p:sp>
        <p:nvSpPr>
          <p:cNvPr id="16" name="Szövegdoboz 15"/>
          <p:cNvSpPr txBox="1"/>
          <p:nvPr/>
        </p:nvSpPr>
        <p:spPr>
          <a:xfrm>
            <a:off x="1905810" y="1197336"/>
            <a:ext cx="45291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>
                <a:solidFill>
                  <a:srgbClr val="0070C0"/>
                </a:solidFill>
              </a:rPr>
              <a:t>DEMOKRÁCIA ÉS AZ INFORMÁCIÓÁRAMLÁS</a:t>
            </a:r>
            <a:endParaRPr lang="hu-HU" b="1" dirty="0">
              <a:solidFill>
                <a:srgbClr val="0070C0"/>
              </a:solidFill>
            </a:endParaRPr>
          </a:p>
        </p:txBody>
      </p:sp>
      <p:sp>
        <p:nvSpPr>
          <p:cNvPr id="17" name="Szövegdoboz 16"/>
          <p:cNvSpPr txBox="1"/>
          <p:nvPr/>
        </p:nvSpPr>
        <p:spPr>
          <a:xfrm>
            <a:off x="845339" y="1910618"/>
            <a:ext cx="74256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 smtClean="0"/>
              <a:t>DEMOCRACY = INVOLVMENT OF CITIZENS IN THE DECISION MAKING</a:t>
            </a:r>
            <a:endParaRPr lang="hu-HU" sz="2000" b="1" dirty="0"/>
          </a:p>
        </p:txBody>
      </p:sp>
      <p:sp>
        <p:nvSpPr>
          <p:cNvPr id="18" name="Szövegdoboz 17"/>
          <p:cNvSpPr txBox="1"/>
          <p:nvPr/>
        </p:nvSpPr>
        <p:spPr>
          <a:xfrm>
            <a:off x="998874" y="4105178"/>
            <a:ext cx="71185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 smtClean="0">
                <a:solidFill>
                  <a:srgbClr val="0070C0"/>
                </a:solidFill>
              </a:rPr>
              <a:t>DEMOKRÁCIA = A POLGÁROK BEVONÁSA A DÖNTÉSHOZATALBA</a:t>
            </a:r>
            <a:endParaRPr lang="hu-HU" sz="2000" b="1" dirty="0">
              <a:solidFill>
                <a:srgbClr val="0070C0"/>
              </a:solidFill>
            </a:endParaRPr>
          </a:p>
        </p:txBody>
      </p:sp>
      <p:sp>
        <p:nvSpPr>
          <p:cNvPr id="19" name="Szövegdoboz 18"/>
          <p:cNvSpPr txBox="1"/>
          <p:nvPr/>
        </p:nvSpPr>
        <p:spPr>
          <a:xfrm>
            <a:off x="1481014" y="2620769"/>
            <a:ext cx="5485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/>
              <a:t>TO BE ABLE TO BE INVOLVED, INFORMATION IS NEEDED</a:t>
            </a:r>
            <a:endParaRPr lang="hu-HU" b="1" dirty="0"/>
          </a:p>
        </p:txBody>
      </p:sp>
      <p:sp>
        <p:nvSpPr>
          <p:cNvPr id="20" name="Szövegdoboz 19"/>
          <p:cNvSpPr txBox="1"/>
          <p:nvPr/>
        </p:nvSpPr>
        <p:spPr>
          <a:xfrm>
            <a:off x="934177" y="4784551"/>
            <a:ext cx="72479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>
                <a:solidFill>
                  <a:srgbClr val="0070C0"/>
                </a:solidFill>
              </a:rPr>
              <a:t>HOGY BE LEHESSEN VONNI, A POLGÁRNAK INFORMÁLTNAK KELL LENNI</a:t>
            </a:r>
            <a:endParaRPr lang="hu-HU" b="1" dirty="0">
              <a:solidFill>
                <a:srgbClr val="0070C0"/>
              </a:solidFill>
            </a:endParaRPr>
          </a:p>
        </p:txBody>
      </p:sp>
      <p:sp>
        <p:nvSpPr>
          <p:cNvPr id="21" name="Lefelé nyíl 20"/>
          <p:cNvSpPr/>
          <p:nvPr/>
        </p:nvSpPr>
        <p:spPr>
          <a:xfrm>
            <a:off x="3830320" y="2310728"/>
            <a:ext cx="579120" cy="310041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2" name="Lefelé nyíl 21"/>
          <p:cNvSpPr/>
          <p:nvPr/>
        </p:nvSpPr>
        <p:spPr>
          <a:xfrm>
            <a:off x="3830320" y="4474510"/>
            <a:ext cx="579120" cy="310041"/>
          </a:xfrm>
          <a:prstGeom prst="down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605142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soportba foglalás 1"/>
          <p:cNvGrpSpPr/>
          <p:nvPr/>
        </p:nvGrpSpPr>
        <p:grpSpPr>
          <a:xfrm>
            <a:off x="7624293" y="218942"/>
            <a:ext cx="1249251" cy="1164116"/>
            <a:chOff x="1764405" y="192043"/>
            <a:chExt cx="4995517" cy="5247859"/>
          </a:xfrm>
        </p:grpSpPr>
        <p:sp>
          <p:nvSpPr>
            <p:cNvPr id="3" name="Ellipszis 2"/>
            <p:cNvSpPr/>
            <p:nvPr/>
          </p:nvSpPr>
          <p:spPr>
            <a:xfrm>
              <a:off x="2296132" y="853884"/>
              <a:ext cx="4108361" cy="3924177"/>
            </a:xfrm>
            <a:prstGeom prst="ellipse">
              <a:avLst/>
            </a:prstGeom>
            <a:noFill/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4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4134" y="192043"/>
              <a:ext cx="2073750" cy="138196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3950" y="1967871"/>
              <a:ext cx="2143934" cy="12232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4405" y="1354578"/>
              <a:ext cx="1316154" cy="87919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72037" y="1375179"/>
              <a:ext cx="1287885" cy="85859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82356" y="2579481"/>
              <a:ext cx="1316154" cy="770117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51839" y="2579481"/>
              <a:ext cx="1288768" cy="7921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2619" y="4624734"/>
              <a:ext cx="1196707" cy="7996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2142" y="3584958"/>
              <a:ext cx="1608831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0864" y="3584958"/>
              <a:ext cx="1608832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50313" y="4602664"/>
              <a:ext cx="1373846" cy="8372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" name="Szövegdoboz 13"/>
          <p:cNvSpPr txBox="1"/>
          <p:nvPr/>
        </p:nvSpPr>
        <p:spPr>
          <a:xfrm>
            <a:off x="520994" y="122852"/>
            <a:ext cx="6841569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hu-HU" sz="2000" b="1" dirty="0" smtClean="0"/>
              <a:t>VRAKUN’ AND ITS FRIENDS TO DISCUSS FUTURE PATHS FOR EU</a:t>
            </a:r>
            <a:endParaRPr lang="hu-HU" sz="2000" b="1" dirty="0"/>
          </a:p>
        </p:txBody>
      </p:sp>
      <p:sp>
        <p:nvSpPr>
          <p:cNvPr id="15" name="Szövegdoboz 14"/>
          <p:cNvSpPr txBox="1"/>
          <p:nvPr/>
        </p:nvSpPr>
        <p:spPr>
          <a:xfrm>
            <a:off x="1975057" y="801000"/>
            <a:ext cx="411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/>
              <a:t>DEMOCRACY VS FLOW OF INFORMATION</a:t>
            </a:r>
            <a:endParaRPr lang="hu-HU" b="1" dirty="0"/>
          </a:p>
        </p:txBody>
      </p:sp>
      <p:sp>
        <p:nvSpPr>
          <p:cNvPr id="16" name="Szövegdoboz 15"/>
          <p:cNvSpPr txBox="1"/>
          <p:nvPr/>
        </p:nvSpPr>
        <p:spPr>
          <a:xfrm>
            <a:off x="1905810" y="1197336"/>
            <a:ext cx="45291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>
                <a:solidFill>
                  <a:srgbClr val="0070C0"/>
                </a:solidFill>
              </a:rPr>
              <a:t>DEMOKRÁCIA ÉS AZ INFORMÁCIÓÁRAMLÁS</a:t>
            </a:r>
            <a:endParaRPr lang="hu-HU" b="1" dirty="0">
              <a:solidFill>
                <a:srgbClr val="0070C0"/>
              </a:solidFill>
            </a:endParaRPr>
          </a:p>
        </p:txBody>
      </p:sp>
      <p:sp>
        <p:nvSpPr>
          <p:cNvPr id="17" name="Szövegdoboz 16"/>
          <p:cNvSpPr txBox="1"/>
          <p:nvPr/>
        </p:nvSpPr>
        <p:spPr>
          <a:xfrm>
            <a:off x="845339" y="1910618"/>
            <a:ext cx="74256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 smtClean="0"/>
              <a:t>DEMOCRACY = INVOLVMENT OF CITIZENS IN THE DECISION MAKING</a:t>
            </a:r>
            <a:endParaRPr lang="hu-HU" sz="2000" b="1" dirty="0"/>
          </a:p>
        </p:txBody>
      </p:sp>
      <p:sp>
        <p:nvSpPr>
          <p:cNvPr id="18" name="Szövegdoboz 17"/>
          <p:cNvSpPr txBox="1"/>
          <p:nvPr/>
        </p:nvSpPr>
        <p:spPr>
          <a:xfrm>
            <a:off x="998874" y="4105178"/>
            <a:ext cx="71185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 smtClean="0">
                <a:solidFill>
                  <a:srgbClr val="0070C0"/>
                </a:solidFill>
              </a:rPr>
              <a:t>DEMOKRÁCIA = A POLGÁROK BEVONÁSA A DÖNTÉSHOZATALBA</a:t>
            </a:r>
            <a:endParaRPr lang="hu-HU" sz="2000" b="1" dirty="0">
              <a:solidFill>
                <a:srgbClr val="0070C0"/>
              </a:solidFill>
            </a:endParaRPr>
          </a:p>
        </p:txBody>
      </p:sp>
      <p:sp>
        <p:nvSpPr>
          <p:cNvPr id="19" name="Szövegdoboz 18"/>
          <p:cNvSpPr txBox="1"/>
          <p:nvPr/>
        </p:nvSpPr>
        <p:spPr>
          <a:xfrm>
            <a:off x="1481014" y="2620769"/>
            <a:ext cx="5485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/>
              <a:t>TO BE ABLE TO BE INVOLVED, INFORMATION IS NEEDED</a:t>
            </a:r>
            <a:endParaRPr lang="hu-HU" b="1" dirty="0"/>
          </a:p>
        </p:txBody>
      </p:sp>
      <p:sp>
        <p:nvSpPr>
          <p:cNvPr id="20" name="Szövegdoboz 19"/>
          <p:cNvSpPr txBox="1"/>
          <p:nvPr/>
        </p:nvSpPr>
        <p:spPr>
          <a:xfrm>
            <a:off x="934177" y="4784551"/>
            <a:ext cx="72479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>
                <a:solidFill>
                  <a:srgbClr val="0070C0"/>
                </a:solidFill>
              </a:rPr>
              <a:t>HOGY BE LEHESSEN VONNI, A POLGÁRNAK INFORMÁLTNAK KELL LENNI</a:t>
            </a:r>
            <a:endParaRPr lang="hu-HU" b="1" dirty="0">
              <a:solidFill>
                <a:srgbClr val="0070C0"/>
              </a:solidFill>
            </a:endParaRPr>
          </a:p>
        </p:txBody>
      </p:sp>
      <p:sp>
        <p:nvSpPr>
          <p:cNvPr id="21" name="Szövegdoboz 20"/>
          <p:cNvSpPr txBox="1"/>
          <p:nvPr/>
        </p:nvSpPr>
        <p:spPr>
          <a:xfrm>
            <a:off x="771134" y="3208530"/>
            <a:ext cx="765106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hu-HU" b="1" dirty="0" smtClean="0"/>
              <a:t>IF NO ADEQUATE INFORMATION, CITIZENS CAN ONLY FORMALLY BE INVOLVED</a:t>
            </a:r>
            <a:endParaRPr lang="hu-HU" b="1" dirty="0"/>
          </a:p>
        </p:txBody>
      </p:sp>
      <p:sp>
        <p:nvSpPr>
          <p:cNvPr id="22" name="Szövegdoboz 21"/>
          <p:cNvSpPr txBox="1"/>
          <p:nvPr/>
        </p:nvSpPr>
        <p:spPr>
          <a:xfrm>
            <a:off x="2085603" y="5521483"/>
            <a:ext cx="4880823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hu-HU" b="1" dirty="0" smtClean="0">
                <a:solidFill>
                  <a:srgbClr val="0070C0"/>
                </a:solidFill>
              </a:rPr>
              <a:t>HA NINCS ELEGENDŐ ÉS OBJEKTÍV INFORMÁCIÓ, </a:t>
            </a:r>
          </a:p>
          <a:p>
            <a:pPr algn="ctr"/>
            <a:r>
              <a:rPr lang="hu-HU" b="1" dirty="0" smtClean="0">
                <a:solidFill>
                  <a:srgbClr val="0070C0"/>
                </a:solidFill>
              </a:rPr>
              <a:t>A BEVONÁS CSAK FORMÁLISAN LEHETSÉGES</a:t>
            </a:r>
            <a:endParaRPr lang="hu-HU" b="1" dirty="0">
              <a:solidFill>
                <a:srgbClr val="0070C0"/>
              </a:solidFill>
            </a:endParaRPr>
          </a:p>
        </p:txBody>
      </p:sp>
      <p:sp>
        <p:nvSpPr>
          <p:cNvPr id="23" name="Lefelé nyíl 22"/>
          <p:cNvSpPr/>
          <p:nvPr/>
        </p:nvSpPr>
        <p:spPr>
          <a:xfrm>
            <a:off x="3830320" y="2310728"/>
            <a:ext cx="579120" cy="310041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4" name="Lefelé nyíl 23"/>
          <p:cNvSpPr/>
          <p:nvPr/>
        </p:nvSpPr>
        <p:spPr>
          <a:xfrm>
            <a:off x="3830320" y="2909681"/>
            <a:ext cx="579120" cy="310041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5" name="Lefelé nyíl 24"/>
          <p:cNvSpPr/>
          <p:nvPr/>
        </p:nvSpPr>
        <p:spPr>
          <a:xfrm>
            <a:off x="3880844" y="4474510"/>
            <a:ext cx="579120" cy="310041"/>
          </a:xfrm>
          <a:prstGeom prst="down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6" name="Lefelé nyíl 25"/>
          <p:cNvSpPr/>
          <p:nvPr/>
        </p:nvSpPr>
        <p:spPr>
          <a:xfrm>
            <a:off x="3934160" y="5211442"/>
            <a:ext cx="579120" cy="310041"/>
          </a:xfrm>
          <a:prstGeom prst="down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219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soportba foglalás 1"/>
          <p:cNvGrpSpPr/>
          <p:nvPr/>
        </p:nvGrpSpPr>
        <p:grpSpPr>
          <a:xfrm>
            <a:off x="7624293" y="218942"/>
            <a:ext cx="1249251" cy="1164116"/>
            <a:chOff x="1764405" y="192043"/>
            <a:chExt cx="4995517" cy="5247859"/>
          </a:xfrm>
        </p:grpSpPr>
        <p:sp>
          <p:nvSpPr>
            <p:cNvPr id="3" name="Ellipszis 2"/>
            <p:cNvSpPr/>
            <p:nvPr/>
          </p:nvSpPr>
          <p:spPr>
            <a:xfrm>
              <a:off x="2296132" y="853884"/>
              <a:ext cx="4108361" cy="3924177"/>
            </a:xfrm>
            <a:prstGeom prst="ellipse">
              <a:avLst/>
            </a:prstGeom>
            <a:noFill/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4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4134" y="192043"/>
              <a:ext cx="2073750" cy="138196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3950" y="1967871"/>
              <a:ext cx="2143934" cy="12232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4405" y="1354578"/>
              <a:ext cx="1316154" cy="87919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72037" y="1375179"/>
              <a:ext cx="1287885" cy="85859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82356" y="2579481"/>
              <a:ext cx="1316154" cy="770117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51839" y="2579481"/>
              <a:ext cx="1288768" cy="7921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2619" y="4624734"/>
              <a:ext cx="1196707" cy="7996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2142" y="3584958"/>
              <a:ext cx="1608831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0864" y="3584958"/>
              <a:ext cx="1608832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50313" y="4602664"/>
              <a:ext cx="1373846" cy="8372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" name="Szövegdoboz 13"/>
          <p:cNvSpPr txBox="1"/>
          <p:nvPr/>
        </p:nvSpPr>
        <p:spPr>
          <a:xfrm>
            <a:off x="520994" y="122852"/>
            <a:ext cx="6841569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hu-HU" sz="2000" b="1" dirty="0" smtClean="0"/>
              <a:t>VRAKUN’ AND ITS FRIENDS TO DISCUSS FUTURE PATHS FOR EU</a:t>
            </a:r>
            <a:endParaRPr lang="hu-HU" sz="2000" b="1" dirty="0"/>
          </a:p>
        </p:txBody>
      </p:sp>
      <p:sp>
        <p:nvSpPr>
          <p:cNvPr id="15" name="Szövegdoboz 14"/>
          <p:cNvSpPr txBox="1"/>
          <p:nvPr/>
        </p:nvSpPr>
        <p:spPr>
          <a:xfrm>
            <a:off x="1975057" y="801000"/>
            <a:ext cx="411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/>
              <a:t>DEMOCRACY VS FLOW OF INFORMATION</a:t>
            </a:r>
            <a:endParaRPr lang="hu-HU" b="1" dirty="0"/>
          </a:p>
        </p:txBody>
      </p:sp>
      <p:sp>
        <p:nvSpPr>
          <p:cNvPr id="16" name="Szövegdoboz 15"/>
          <p:cNvSpPr txBox="1"/>
          <p:nvPr/>
        </p:nvSpPr>
        <p:spPr>
          <a:xfrm>
            <a:off x="1905810" y="1197336"/>
            <a:ext cx="45291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>
                <a:solidFill>
                  <a:srgbClr val="0070C0"/>
                </a:solidFill>
              </a:rPr>
              <a:t>DEMOKRÁCIA ÉS AZ INFORMÁCIÓÁRAMLÁS</a:t>
            </a:r>
            <a:endParaRPr lang="hu-HU" b="1" dirty="0">
              <a:solidFill>
                <a:srgbClr val="0070C0"/>
              </a:solidFill>
            </a:endParaRPr>
          </a:p>
        </p:txBody>
      </p:sp>
      <p:sp>
        <p:nvSpPr>
          <p:cNvPr id="17" name="Szövegdoboz 16"/>
          <p:cNvSpPr txBox="1"/>
          <p:nvPr/>
        </p:nvSpPr>
        <p:spPr>
          <a:xfrm>
            <a:off x="845339" y="1910618"/>
            <a:ext cx="74256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 smtClean="0"/>
              <a:t>DEMOCRACY = INVOLVMENT OF CITIZENS IN THE DECISION MAKING</a:t>
            </a:r>
            <a:endParaRPr lang="hu-HU" sz="2000" b="1" dirty="0"/>
          </a:p>
        </p:txBody>
      </p:sp>
      <p:sp>
        <p:nvSpPr>
          <p:cNvPr id="18" name="Szövegdoboz 17"/>
          <p:cNvSpPr txBox="1"/>
          <p:nvPr/>
        </p:nvSpPr>
        <p:spPr>
          <a:xfrm>
            <a:off x="998874" y="4105178"/>
            <a:ext cx="71185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 smtClean="0">
                <a:solidFill>
                  <a:srgbClr val="0070C0"/>
                </a:solidFill>
              </a:rPr>
              <a:t>DEMOKRÁCIA = A POLGÁROK BEVONÁSA A DÖNTÉSHOZATALBA</a:t>
            </a:r>
            <a:endParaRPr lang="hu-HU" sz="2000" b="1" dirty="0">
              <a:solidFill>
                <a:srgbClr val="0070C0"/>
              </a:solidFill>
            </a:endParaRPr>
          </a:p>
        </p:txBody>
      </p:sp>
      <p:sp>
        <p:nvSpPr>
          <p:cNvPr id="19" name="Szövegdoboz 18"/>
          <p:cNvSpPr txBox="1"/>
          <p:nvPr/>
        </p:nvSpPr>
        <p:spPr>
          <a:xfrm>
            <a:off x="1481014" y="2620769"/>
            <a:ext cx="5485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/>
              <a:t>TO BE ABLE TO BE INVOLVED, INFORMATION IS NEEDED</a:t>
            </a:r>
            <a:endParaRPr lang="hu-HU" b="1" dirty="0"/>
          </a:p>
        </p:txBody>
      </p:sp>
      <p:sp>
        <p:nvSpPr>
          <p:cNvPr id="20" name="Szövegdoboz 19"/>
          <p:cNvSpPr txBox="1"/>
          <p:nvPr/>
        </p:nvSpPr>
        <p:spPr>
          <a:xfrm>
            <a:off x="934177" y="4784551"/>
            <a:ext cx="72479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>
                <a:solidFill>
                  <a:srgbClr val="0070C0"/>
                </a:solidFill>
              </a:rPr>
              <a:t>HOGY BE LEHESSEN VONNI, A POLGÁRNAK INFORMÁLTNAK KELL LENNI</a:t>
            </a:r>
            <a:endParaRPr lang="hu-HU" b="1" dirty="0">
              <a:solidFill>
                <a:srgbClr val="0070C0"/>
              </a:solidFill>
            </a:endParaRPr>
          </a:p>
        </p:txBody>
      </p:sp>
      <p:sp>
        <p:nvSpPr>
          <p:cNvPr id="21" name="Szövegdoboz 20"/>
          <p:cNvSpPr txBox="1"/>
          <p:nvPr/>
        </p:nvSpPr>
        <p:spPr>
          <a:xfrm>
            <a:off x="771134" y="3208530"/>
            <a:ext cx="765106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hu-HU" b="1" dirty="0" smtClean="0"/>
              <a:t>IF NO ADEQUATE INFORMATION, CITIZENS CAN ONLY FORMALLY BE INVOLVED</a:t>
            </a:r>
            <a:endParaRPr lang="hu-HU" b="1" dirty="0"/>
          </a:p>
        </p:txBody>
      </p:sp>
      <p:sp>
        <p:nvSpPr>
          <p:cNvPr id="22" name="Szövegdoboz 21"/>
          <p:cNvSpPr txBox="1"/>
          <p:nvPr/>
        </p:nvSpPr>
        <p:spPr>
          <a:xfrm>
            <a:off x="2085603" y="5521483"/>
            <a:ext cx="4880823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hu-HU" b="1" dirty="0" smtClean="0">
                <a:solidFill>
                  <a:srgbClr val="0070C0"/>
                </a:solidFill>
              </a:rPr>
              <a:t>HA NINCS ELEGENDŐ ÉS OBJEKTÍV INFORMÁCIÓ, </a:t>
            </a:r>
          </a:p>
          <a:p>
            <a:pPr algn="ctr"/>
            <a:r>
              <a:rPr lang="hu-HU" b="1" dirty="0" smtClean="0">
                <a:solidFill>
                  <a:srgbClr val="0070C0"/>
                </a:solidFill>
              </a:rPr>
              <a:t>A BEVONÁS CSAK FORMÁLISAN LEHETSÉGES</a:t>
            </a:r>
            <a:endParaRPr lang="hu-HU" b="1" dirty="0">
              <a:solidFill>
                <a:srgbClr val="0070C0"/>
              </a:solidFill>
            </a:endParaRPr>
          </a:p>
        </p:txBody>
      </p:sp>
      <p:sp>
        <p:nvSpPr>
          <p:cNvPr id="23" name="Lefelé nyíl 22"/>
          <p:cNvSpPr/>
          <p:nvPr/>
        </p:nvSpPr>
        <p:spPr>
          <a:xfrm>
            <a:off x="3830320" y="2310728"/>
            <a:ext cx="579120" cy="310041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4" name="Lefelé nyíl 23"/>
          <p:cNvSpPr/>
          <p:nvPr/>
        </p:nvSpPr>
        <p:spPr>
          <a:xfrm>
            <a:off x="3830320" y="2909681"/>
            <a:ext cx="579120" cy="310041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5" name="Lefelé nyíl 24"/>
          <p:cNvSpPr/>
          <p:nvPr/>
        </p:nvSpPr>
        <p:spPr>
          <a:xfrm>
            <a:off x="3880844" y="4474510"/>
            <a:ext cx="579120" cy="310041"/>
          </a:xfrm>
          <a:prstGeom prst="down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6" name="Lefelé nyíl 25"/>
          <p:cNvSpPr/>
          <p:nvPr/>
        </p:nvSpPr>
        <p:spPr>
          <a:xfrm>
            <a:off x="3934160" y="5211442"/>
            <a:ext cx="579120" cy="310041"/>
          </a:xfrm>
          <a:prstGeom prst="down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7" name="Téglalap 26"/>
          <p:cNvSpPr/>
          <p:nvPr/>
        </p:nvSpPr>
        <p:spPr>
          <a:xfrm rot="20742042">
            <a:off x="104252" y="2375326"/>
            <a:ext cx="8984831" cy="76944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4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effectLst/>
              </a:rPr>
              <a:t>NO INFORMATION – NO DEMOCRACY</a:t>
            </a:r>
            <a:endParaRPr lang="hu-HU" sz="4400" b="1" cap="none" spc="0" dirty="0">
              <a:ln w="22225">
                <a:solidFill>
                  <a:schemeClr val="accent2"/>
                </a:solidFill>
                <a:prstDash val="solid"/>
              </a:ln>
              <a:effectLst/>
            </a:endParaRPr>
          </a:p>
        </p:txBody>
      </p:sp>
      <p:sp>
        <p:nvSpPr>
          <p:cNvPr id="28" name="Téglalap 27"/>
          <p:cNvSpPr/>
          <p:nvPr/>
        </p:nvSpPr>
        <p:spPr>
          <a:xfrm rot="20742042">
            <a:off x="1116523" y="4287806"/>
            <a:ext cx="6960302" cy="144655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4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  <a:effectLst/>
              </a:rPr>
              <a:t>INFORMÁCIÓ NÉLKÜL NINCS </a:t>
            </a:r>
          </a:p>
          <a:p>
            <a:pPr algn="ctr"/>
            <a:r>
              <a:rPr lang="hu-HU" sz="4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  <a:effectLst/>
              </a:rPr>
              <a:t>DEMOKRÁCIA</a:t>
            </a:r>
            <a:endParaRPr lang="hu-HU" sz="4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0070C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12485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soportba foglalás 1"/>
          <p:cNvGrpSpPr/>
          <p:nvPr/>
        </p:nvGrpSpPr>
        <p:grpSpPr>
          <a:xfrm>
            <a:off x="7624293" y="218942"/>
            <a:ext cx="1249251" cy="1164116"/>
            <a:chOff x="1764405" y="192043"/>
            <a:chExt cx="4995517" cy="5247859"/>
          </a:xfrm>
        </p:grpSpPr>
        <p:sp>
          <p:nvSpPr>
            <p:cNvPr id="3" name="Ellipszis 2"/>
            <p:cNvSpPr/>
            <p:nvPr/>
          </p:nvSpPr>
          <p:spPr>
            <a:xfrm>
              <a:off x="2296132" y="853884"/>
              <a:ext cx="4108361" cy="3924177"/>
            </a:xfrm>
            <a:prstGeom prst="ellipse">
              <a:avLst/>
            </a:prstGeom>
            <a:noFill/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4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4134" y="192043"/>
              <a:ext cx="2073750" cy="138196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3950" y="1967871"/>
              <a:ext cx="2143934" cy="12232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4405" y="1354578"/>
              <a:ext cx="1316154" cy="87919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72037" y="1375179"/>
              <a:ext cx="1287885" cy="85859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82356" y="2579481"/>
              <a:ext cx="1316154" cy="770117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51839" y="2579481"/>
              <a:ext cx="1288768" cy="7921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2619" y="4624734"/>
              <a:ext cx="1196707" cy="7996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2142" y="3584958"/>
              <a:ext cx="1608831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0864" y="3584958"/>
              <a:ext cx="1608832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50313" y="4602664"/>
              <a:ext cx="1373846" cy="8372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" name="Szövegdoboz 13"/>
          <p:cNvSpPr txBox="1"/>
          <p:nvPr/>
        </p:nvSpPr>
        <p:spPr>
          <a:xfrm>
            <a:off x="520994" y="122852"/>
            <a:ext cx="6841569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hu-HU" sz="2000" b="1" dirty="0" smtClean="0"/>
              <a:t>VRAKUN’ AND ITS FRIENDS TO DISCUSS FUTURE PATHS FOR EU</a:t>
            </a:r>
            <a:endParaRPr lang="hu-HU" sz="2000" b="1" dirty="0"/>
          </a:p>
        </p:txBody>
      </p:sp>
      <p:sp>
        <p:nvSpPr>
          <p:cNvPr id="15" name="Téglalap 14"/>
          <p:cNvSpPr/>
          <p:nvPr/>
        </p:nvSpPr>
        <p:spPr>
          <a:xfrm>
            <a:off x="104252" y="2375326"/>
            <a:ext cx="8984831" cy="76944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4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effectLst/>
              </a:rPr>
              <a:t>NO INFORMATION – NO DEMOCRACY</a:t>
            </a:r>
            <a:endParaRPr lang="hu-HU" sz="4400" b="1" cap="none" spc="0" dirty="0">
              <a:ln w="22225">
                <a:solidFill>
                  <a:schemeClr val="accent2"/>
                </a:solidFill>
                <a:prstDash val="solid"/>
              </a:ln>
              <a:effectLst/>
            </a:endParaRPr>
          </a:p>
        </p:txBody>
      </p:sp>
      <p:sp>
        <p:nvSpPr>
          <p:cNvPr id="16" name="Téglalap 15"/>
          <p:cNvSpPr/>
          <p:nvPr/>
        </p:nvSpPr>
        <p:spPr>
          <a:xfrm>
            <a:off x="1116523" y="4287806"/>
            <a:ext cx="6960302" cy="144655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4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  <a:effectLst/>
              </a:rPr>
              <a:t>INFORMÁCIÓ NÉLKÜL NINCS </a:t>
            </a:r>
          </a:p>
          <a:p>
            <a:pPr algn="ctr"/>
            <a:r>
              <a:rPr lang="hu-HU" sz="4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  <a:effectLst/>
              </a:rPr>
              <a:t>DEMOKRÁCIA</a:t>
            </a:r>
            <a:endParaRPr lang="hu-HU" sz="4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0070C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76013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soportba foglalás 1"/>
          <p:cNvGrpSpPr/>
          <p:nvPr/>
        </p:nvGrpSpPr>
        <p:grpSpPr>
          <a:xfrm>
            <a:off x="7624293" y="218942"/>
            <a:ext cx="1249251" cy="1164116"/>
            <a:chOff x="1764405" y="192043"/>
            <a:chExt cx="4995517" cy="5247859"/>
          </a:xfrm>
        </p:grpSpPr>
        <p:sp>
          <p:nvSpPr>
            <p:cNvPr id="3" name="Ellipszis 2"/>
            <p:cNvSpPr/>
            <p:nvPr/>
          </p:nvSpPr>
          <p:spPr>
            <a:xfrm>
              <a:off x="2296132" y="853884"/>
              <a:ext cx="4108361" cy="3924177"/>
            </a:xfrm>
            <a:prstGeom prst="ellipse">
              <a:avLst/>
            </a:prstGeom>
            <a:noFill/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4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4134" y="192043"/>
              <a:ext cx="2073750" cy="138196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3950" y="1967871"/>
              <a:ext cx="2143934" cy="12232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4405" y="1354578"/>
              <a:ext cx="1316154" cy="87919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72037" y="1375179"/>
              <a:ext cx="1287885" cy="85859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82356" y="2579481"/>
              <a:ext cx="1316154" cy="770117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51839" y="2579481"/>
              <a:ext cx="1288768" cy="7921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2619" y="4624734"/>
              <a:ext cx="1196707" cy="7996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2142" y="3584958"/>
              <a:ext cx="1608831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0864" y="3584958"/>
              <a:ext cx="1608832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50313" y="4602664"/>
              <a:ext cx="1373846" cy="8372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" name="Szövegdoboz 13"/>
          <p:cNvSpPr txBox="1"/>
          <p:nvPr/>
        </p:nvSpPr>
        <p:spPr>
          <a:xfrm>
            <a:off x="520994" y="122852"/>
            <a:ext cx="6841569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hu-HU" sz="2000" b="1" dirty="0" smtClean="0"/>
              <a:t>VRAKUN’ AND ITS FRIENDS TO DISCUSS FUTURE PATHS FOR EU</a:t>
            </a:r>
            <a:endParaRPr lang="hu-HU" sz="2000" b="1" dirty="0"/>
          </a:p>
        </p:txBody>
      </p:sp>
      <p:sp>
        <p:nvSpPr>
          <p:cNvPr id="15" name="Téglalap 14"/>
          <p:cNvSpPr/>
          <p:nvPr/>
        </p:nvSpPr>
        <p:spPr>
          <a:xfrm>
            <a:off x="981224" y="2375326"/>
            <a:ext cx="7230890" cy="76944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4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effectLst/>
              </a:rPr>
              <a:t>THANKS FOR THE ATTENTION!</a:t>
            </a:r>
            <a:endParaRPr lang="hu-HU" sz="4400" b="1" cap="none" spc="0" dirty="0">
              <a:ln w="22225">
                <a:solidFill>
                  <a:schemeClr val="accent2"/>
                </a:solidFill>
                <a:prstDash val="solid"/>
              </a:ln>
              <a:effectLst/>
            </a:endParaRPr>
          </a:p>
        </p:txBody>
      </p:sp>
      <p:sp>
        <p:nvSpPr>
          <p:cNvPr id="16" name="Téglalap 15"/>
          <p:cNvSpPr/>
          <p:nvPr/>
        </p:nvSpPr>
        <p:spPr>
          <a:xfrm>
            <a:off x="1393554" y="4287806"/>
            <a:ext cx="6406241" cy="76944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4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</a:rPr>
              <a:t>KÖSZÖNÖM A FIGYELMET!</a:t>
            </a:r>
            <a:endParaRPr lang="hu-HU" sz="4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0070C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5249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upload.wikimedia.org/wikipedia/commons/e/e6/Fla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5" name="AutoShape 10" descr="Flag of Italy - Wikipedi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7" name="AutoShape 18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8" name="AutoShape 20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grpSp>
        <p:nvGrpSpPr>
          <p:cNvPr id="11" name="Csoportba foglalás 10"/>
          <p:cNvGrpSpPr/>
          <p:nvPr/>
        </p:nvGrpSpPr>
        <p:grpSpPr>
          <a:xfrm>
            <a:off x="2846231" y="2603645"/>
            <a:ext cx="3554569" cy="3638931"/>
            <a:chOff x="1764405" y="192043"/>
            <a:chExt cx="4995517" cy="5247859"/>
          </a:xfrm>
        </p:grpSpPr>
        <p:sp>
          <p:nvSpPr>
            <p:cNvPr id="9" name="Ellipszis 8"/>
            <p:cNvSpPr/>
            <p:nvPr/>
          </p:nvSpPr>
          <p:spPr>
            <a:xfrm>
              <a:off x="2296132" y="853884"/>
              <a:ext cx="4108361" cy="3924177"/>
            </a:xfrm>
            <a:prstGeom prst="ellipse">
              <a:avLst/>
            </a:prstGeom>
            <a:noFill/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1028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4134" y="192043"/>
              <a:ext cx="2073750" cy="138196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3950" y="1967871"/>
              <a:ext cx="2143934" cy="12232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4405" y="1354578"/>
              <a:ext cx="1316154" cy="87919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72037" y="1375179"/>
              <a:ext cx="1287885" cy="85859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82356" y="2579481"/>
              <a:ext cx="1316154" cy="770117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8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51839" y="2579481"/>
              <a:ext cx="1288768" cy="7921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2619" y="4624734"/>
              <a:ext cx="1196707" cy="7996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6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2142" y="3584958"/>
              <a:ext cx="1608831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8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0864" y="3584958"/>
              <a:ext cx="1608832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0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50313" y="4602664"/>
              <a:ext cx="1373846" cy="8372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" name="Szövegdoboz 9"/>
          <p:cNvSpPr txBox="1"/>
          <p:nvPr/>
        </p:nvSpPr>
        <p:spPr>
          <a:xfrm>
            <a:off x="4145928" y="5067310"/>
            <a:ext cx="16088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b="1" dirty="0" smtClean="0">
                <a:latin typeface="Arial Black" panose="020B0A04020102020204" pitchFamily="34" charset="0"/>
              </a:rPr>
              <a:t>VIFFE</a:t>
            </a:r>
            <a:endParaRPr lang="hu-HU" sz="2000" b="1" dirty="0">
              <a:latin typeface="Arial Black" panose="020B0A04020102020204" pitchFamily="34" charset="0"/>
            </a:endParaRPr>
          </a:p>
        </p:txBody>
      </p:sp>
      <p:sp>
        <p:nvSpPr>
          <p:cNvPr id="2" name="Szövegdoboz 1"/>
          <p:cNvSpPr txBox="1"/>
          <p:nvPr/>
        </p:nvSpPr>
        <p:spPr>
          <a:xfrm>
            <a:off x="1040832" y="482503"/>
            <a:ext cx="7061712" cy="830997"/>
          </a:xfrm>
          <a:prstGeom prst="rect">
            <a:avLst/>
          </a:prstGeom>
          <a:solidFill>
            <a:srgbClr val="FFFF00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u-HU" sz="2400" dirty="0" smtClean="0">
                <a:latin typeface="Arial Black" panose="020B0A04020102020204" pitchFamily="34" charset="0"/>
              </a:rPr>
              <a:t>VRAKUN’ AND ITS FRIENDS TO DISCUSS</a:t>
            </a:r>
          </a:p>
          <a:p>
            <a:pPr algn="ctr"/>
            <a:r>
              <a:rPr lang="hu-HU" sz="2400" dirty="0" smtClean="0">
                <a:latin typeface="Arial Black" panose="020B0A04020102020204" pitchFamily="34" charset="0"/>
              </a:rPr>
              <a:t> FUTURE PATHS FOR EUROPE   </a:t>
            </a:r>
            <a:r>
              <a:rPr lang="hu-HU" sz="2400" dirty="0" err="1" smtClean="0">
                <a:latin typeface="Arial Black" panose="020B0A04020102020204" pitchFamily="34" charset="0"/>
              </a:rPr>
              <a:t>EfC</a:t>
            </a:r>
            <a:r>
              <a:rPr lang="hu-HU" sz="2400" dirty="0" smtClean="0">
                <a:latin typeface="Arial Black" panose="020B0A04020102020204" pitchFamily="34" charset="0"/>
              </a:rPr>
              <a:t> 2021</a:t>
            </a:r>
            <a:endParaRPr lang="hu-HU" sz="2400" dirty="0">
              <a:latin typeface="Arial Black" panose="020B0A04020102020204" pitchFamily="34" charset="0"/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1619564" y="1586614"/>
            <a:ext cx="613334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2400" b="1" dirty="0" smtClean="0">
                <a:latin typeface="Arial Black" panose="020B0A04020102020204" pitchFamily="34" charset="0"/>
              </a:rPr>
              <a:t>CIVIL SOCIETY, CIVIC ACTIVITY – </a:t>
            </a:r>
          </a:p>
          <a:p>
            <a:pPr algn="ctr"/>
            <a:r>
              <a:rPr lang="hu-HU" sz="2400" b="1" dirty="0" smtClean="0">
                <a:latin typeface="Arial Black" panose="020B0A04020102020204" pitchFamily="34" charset="0"/>
              </a:rPr>
              <a:t>CORNERSTONES FOR DEMOCRACY</a:t>
            </a:r>
            <a:endParaRPr lang="hu-HU" sz="2400" b="1" dirty="0">
              <a:latin typeface="Arial Black" panose="020B0A04020102020204" pitchFamily="34" charset="0"/>
            </a:endParaRPr>
          </a:p>
        </p:txBody>
      </p:sp>
      <p:sp>
        <p:nvSpPr>
          <p:cNvPr id="21" name="Szövegdoboz 20"/>
          <p:cNvSpPr txBox="1"/>
          <p:nvPr/>
        </p:nvSpPr>
        <p:spPr>
          <a:xfrm>
            <a:off x="7141372" y="2418979"/>
            <a:ext cx="1512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/>
              <a:t>REPORT BACK</a:t>
            </a: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xmlns="" val="2865582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soportba foglalás 1"/>
          <p:cNvGrpSpPr/>
          <p:nvPr/>
        </p:nvGrpSpPr>
        <p:grpSpPr>
          <a:xfrm>
            <a:off x="7624293" y="218942"/>
            <a:ext cx="1249251" cy="1164116"/>
            <a:chOff x="1764405" y="192043"/>
            <a:chExt cx="4995517" cy="5247859"/>
          </a:xfrm>
        </p:grpSpPr>
        <p:sp>
          <p:nvSpPr>
            <p:cNvPr id="3" name="Ellipszis 2"/>
            <p:cNvSpPr/>
            <p:nvPr/>
          </p:nvSpPr>
          <p:spPr>
            <a:xfrm>
              <a:off x="2296132" y="853884"/>
              <a:ext cx="4108361" cy="3924177"/>
            </a:xfrm>
            <a:prstGeom prst="ellipse">
              <a:avLst/>
            </a:prstGeom>
            <a:noFill/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4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4134" y="192043"/>
              <a:ext cx="2073750" cy="138196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3950" y="1967871"/>
              <a:ext cx="2143934" cy="12232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4405" y="1354578"/>
              <a:ext cx="1316154" cy="87919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72037" y="1375179"/>
              <a:ext cx="1287885" cy="85859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82356" y="2579481"/>
              <a:ext cx="1316154" cy="770117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51839" y="2579481"/>
              <a:ext cx="1288768" cy="7921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2619" y="4624734"/>
              <a:ext cx="1196707" cy="7996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2142" y="3584958"/>
              <a:ext cx="1608831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0864" y="3584958"/>
              <a:ext cx="1608832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50313" y="4602664"/>
              <a:ext cx="1373846" cy="8372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" name="Szövegdoboz 13"/>
          <p:cNvSpPr txBox="1"/>
          <p:nvPr/>
        </p:nvSpPr>
        <p:spPr>
          <a:xfrm>
            <a:off x="520994" y="122852"/>
            <a:ext cx="6841569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hu-HU" sz="2000" b="1" dirty="0" smtClean="0"/>
              <a:t>VRAKUN’ AND ITS FRIENDS TO DISCUSS FUTURE PATHS FOR EU</a:t>
            </a:r>
            <a:endParaRPr lang="hu-HU" sz="2000" b="1" dirty="0"/>
          </a:p>
        </p:txBody>
      </p:sp>
      <p:sp>
        <p:nvSpPr>
          <p:cNvPr id="15" name="Szövegdoboz 14"/>
          <p:cNvSpPr txBox="1"/>
          <p:nvPr/>
        </p:nvSpPr>
        <p:spPr>
          <a:xfrm>
            <a:off x="3941778" y="5482411"/>
            <a:ext cx="1512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/>
              <a:t>REPORT BACK</a:t>
            </a:r>
            <a:endParaRPr lang="hu-HU" b="1" dirty="0"/>
          </a:p>
        </p:txBody>
      </p:sp>
      <p:sp>
        <p:nvSpPr>
          <p:cNvPr id="16" name="Szövegdoboz 15"/>
          <p:cNvSpPr txBox="1"/>
          <p:nvPr/>
        </p:nvSpPr>
        <p:spPr>
          <a:xfrm>
            <a:off x="387718" y="2056068"/>
            <a:ext cx="811568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3200" b="1" dirty="0" smtClean="0">
                <a:latin typeface="Arial Black" panose="020B0A04020102020204" pitchFamily="34" charset="0"/>
              </a:rPr>
              <a:t>CIVIL SOCIETY, CIVIC ACTIVITY – </a:t>
            </a:r>
          </a:p>
          <a:p>
            <a:pPr algn="ctr"/>
            <a:r>
              <a:rPr lang="hu-HU" sz="3200" b="1" dirty="0" smtClean="0">
                <a:latin typeface="Arial Black" panose="020B0A04020102020204" pitchFamily="34" charset="0"/>
              </a:rPr>
              <a:t>CORNERSTONES FOR DEMOCRACY</a:t>
            </a:r>
            <a:endParaRPr lang="hu-HU" sz="3200" b="1" dirty="0">
              <a:latin typeface="Arial Black" panose="020B0A04020102020204" pitchFamily="34" charset="0"/>
            </a:endParaRPr>
          </a:p>
        </p:txBody>
      </p:sp>
      <p:sp>
        <p:nvSpPr>
          <p:cNvPr id="18" name="Szövegdoboz 17"/>
          <p:cNvSpPr txBox="1"/>
          <p:nvPr/>
        </p:nvSpPr>
        <p:spPr>
          <a:xfrm>
            <a:off x="-68201" y="3399098"/>
            <a:ext cx="921220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3200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CIVIL TÁRSADALOM, CIVIL AKTIVITÁS– </a:t>
            </a:r>
          </a:p>
          <a:p>
            <a:pPr algn="ctr"/>
            <a:r>
              <a:rPr lang="hu-HU" sz="3200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A DEMOKRÁCIA SAROKPONTJAI</a:t>
            </a:r>
            <a:endParaRPr lang="hu-HU" sz="3200" b="1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6133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soportba foglalás 1"/>
          <p:cNvGrpSpPr/>
          <p:nvPr/>
        </p:nvGrpSpPr>
        <p:grpSpPr>
          <a:xfrm>
            <a:off x="7624293" y="218942"/>
            <a:ext cx="1249251" cy="1164116"/>
            <a:chOff x="1764405" y="192043"/>
            <a:chExt cx="4995517" cy="5247859"/>
          </a:xfrm>
        </p:grpSpPr>
        <p:sp>
          <p:nvSpPr>
            <p:cNvPr id="3" name="Ellipszis 2"/>
            <p:cNvSpPr/>
            <p:nvPr/>
          </p:nvSpPr>
          <p:spPr>
            <a:xfrm>
              <a:off x="2296132" y="853884"/>
              <a:ext cx="4108361" cy="3924177"/>
            </a:xfrm>
            <a:prstGeom prst="ellipse">
              <a:avLst/>
            </a:prstGeom>
            <a:noFill/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4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4134" y="192043"/>
              <a:ext cx="2073750" cy="138196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3950" y="1967871"/>
              <a:ext cx="2143934" cy="12232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4405" y="1354578"/>
              <a:ext cx="1316154" cy="87919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72037" y="1375179"/>
              <a:ext cx="1287885" cy="85859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82356" y="2579481"/>
              <a:ext cx="1316154" cy="770117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51839" y="2579481"/>
              <a:ext cx="1288768" cy="7921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2619" y="4624734"/>
              <a:ext cx="1196707" cy="7996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2142" y="3584958"/>
              <a:ext cx="1608831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0864" y="3584958"/>
              <a:ext cx="1608832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50313" y="4602664"/>
              <a:ext cx="1373846" cy="8372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" name="Szövegdoboz 13"/>
          <p:cNvSpPr txBox="1"/>
          <p:nvPr/>
        </p:nvSpPr>
        <p:spPr>
          <a:xfrm>
            <a:off x="520994" y="122852"/>
            <a:ext cx="6841569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hu-HU" sz="2000" b="1" dirty="0" smtClean="0"/>
              <a:t>VRAKUN’ AND ITS FRIENDS TO DISCUSS FUTURE PATHS FOR EU</a:t>
            </a:r>
            <a:endParaRPr lang="hu-HU" sz="2000" b="1" dirty="0"/>
          </a:p>
        </p:txBody>
      </p:sp>
      <p:sp>
        <p:nvSpPr>
          <p:cNvPr id="19" name="Folyamatábra: Vagy 18"/>
          <p:cNvSpPr/>
          <p:nvPr/>
        </p:nvSpPr>
        <p:spPr>
          <a:xfrm>
            <a:off x="2286000" y="2113280"/>
            <a:ext cx="3688080" cy="3576320"/>
          </a:xfrm>
          <a:prstGeom prst="flowChartOr">
            <a:avLst/>
          </a:prstGeom>
          <a:solidFill>
            <a:srgbClr val="C00000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20" name="Szövegdoboz 19"/>
          <p:cNvSpPr txBox="1"/>
          <p:nvPr/>
        </p:nvSpPr>
        <p:spPr>
          <a:xfrm>
            <a:off x="520995" y="809020"/>
            <a:ext cx="6810172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hu-HU" b="1" dirty="0" smtClean="0"/>
              <a:t>A CIVIL ORGANISATION DEALS WITH ONE PART OF THE WHOLE ISSUE </a:t>
            </a:r>
            <a:endParaRPr lang="hu-HU" b="1" dirty="0"/>
          </a:p>
        </p:txBody>
      </p:sp>
      <p:sp>
        <p:nvSpPr>
          <p:cNvPr id="21" name="Szövegdoboz 20"/>
          <p:cNvSpPr txBox="1"/>
          <p:nvPr/>
        </p:nvSpPr>
        <p:spPr>
          <a:xfrm>
            <a:off x="552391" y="1273224"/>
            <a:ext cx="6810172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hu-HU" b="1" dirty="0" smtClean="0">
                <a:solidFill>
                  <a:srgbClr val="0070C0"/>
                </a:solidFill>
              </a:rPr>
              <a:t>EGY CIVIL SZERVEZET A KOMPLEX ÜGY EGY RÉSZÉVEL FOGLALKOZIK</a:t>
            </a:r>
            <a:endParaRPr lang="hu-HU" b="1" dirty="0">
              <a:solidFill>
                <a:srgbClr val="0070C0"/>
              </a:solidFill>
            </a:endParaRPr>
          </a:p>
        </p:txBody>
      </p:sp>
      <p:sp>
        <p:nvSpPr>
          <p:cNvPr id="22" name="Szövegdoboz 21"/>
          <p:cNvSpPr txBox="1"/>
          <p:nvPr/>
        </p:nvSpPr>
        <p:spPr>
          <a:xfrm>
            <a:off x="3149600" y="2987040"/>
            <a:ext cx="35939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hu-HU" dirty="0" smtClean="0"/>
              <a:t>1.</a:t>
            </a:r>
            <a:endParaRPr lang="hu-HU" dirty="0"/>
          </a:p>
        </p:txBody>
      </p:sp>
      <p:sp>
        <p:nvSpPr>
          <p:cNvPr id="23" name="Szövegdoboz 22"/>
          <p:cNvSpPr txBox="1"/>
          <p:nvPr/>
        </p:nvSpPr>
        <p:spPr>
          <a:xfrm>
            <a:off x="4650097" y="4414520"/>
            <a:ext cx="35939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hu-HU" dirty="0"/>
              <a:t>4</a:t>
            </a:r>
            <a:r>
              <a:rPr lang="hu-HU" dirty="0" smtClean="0"/>
              <a:t>.</a:t>
            </a:r>
            <a:endParaRPr lang="hu-HU" dirty="0"/>
          </a:p>
        </p:txBody>
      </p:sp>
      <p:sp>
        <p:nvSpPr>
          <p:cNvPr id="24" name="Szövegdoboz 23"/>
          <p:cNvSpPr txBox="1"/>
          <p:nvPr/>
        </p:nvSpPr>
        <p:spPr>
          <a:xfrm>
            <a:off x="3149600" y="4414520"/>
            <a:ext cx="35939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hu-HU" dirty="0"/>
              <a:t>3</a:t>
            </a:r>
            <a:r>
              <a:rPr lang="hu-HU" dirty="0" smtClean="0"/>
              <a:t>.</a:t>
            </a:r>
            <a:endParaRPr lang="hu-HU" dirty="0"/>
          </a:p>
        </p:txBody>
      </p:sp>
      <p:sp>
        <p:nvSpPr>
          <p:cNvPr id="25" name="Szövegdoboz 24"/>
          <p:cNvSpPr txBox="1"/>
          <p:nvPr/>
        </p:nvSpPr>
        <p:spPr>
          <a:xfrm>
            <a:off x="4650097" y="2987040"/>
            <a:ext cx="35939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hu-HU" dirty="0"/>
              <a:t>2</a:t>
            </a:r>
            <a:r>
              <a:rPr lang="hu-HU" dirty="0" smtClean="0"/>
              <a:t>.</a:t>
            </a:r>
            <a:endParaRPr lang="hu-HU" dirty="0"/>
          </a:p>
        </p:txBody>
      </p:sp>
      <p:sp>
        <p:nvSpPr>
          <p:cNvPr id="26" name="Jobbra nyíl 25"/>
          <p:cNvSpPr/>
          <p:nvPr/>
        </p:nvSpPr>
        <p:spPr>
          <a:xfrm>
            <a:off x="552391" y="2919492"/>
            <a:ext cx="2221289" cy="43688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7" name="Jobbra nyíl 26"/>
          <p:cNvSpPr/>
          <p:nvPr/>
        </p:nvSpPr>
        <p:spPr>
          <a:xfrm>
            <a:off x="552391" y="4414868"/>
            <a:ext cx="2221289" cy="436880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8" name="Jobbra nyíl 27"/>
          <p:cNvSpPr/>
          <p:nvPr/>
        </p:nvSpPr>
        <p:spPr>
          <a:xfrm rot="10800000">
            <a:off x="5403004" y="4633308"/>
            <a:ext cx="2221289" cy="436880"/>
          </a:xfrm>
          <a:prstGeom prst="rightArrow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9" name="Jobbra nyíl 28"/>
          <p:cNvSpPr/>
          <p:nvPr/>
        </p:nvSpPr>
        <p:spPr>
          <a:xfrm rot="10800000">
            <a:off x="5403004" y="2953266"/>
            <a:ext cx="2221289" cy="436880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0" name="Szövegdoboz 29"/>
          <p:cNvSpPr txBox="1"/>
          <p:nvPr/>
        </p:nvSpPr>
        <p:spPr>
          <a:xfrm>
            <a:off x="142786" y="2617708"/>
            <a:ext cx="2439899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r>
              <a:rPr lang="hu-HU" b="1" dirty="0" smtClean="0">
                <a:solidFill>
                  <a:schemeClr val="bg1"/>
                </a:solidFill>
              </a:rPr>
              <a:t>CIVIL ORGANISATION 1.</a:t>
            </a:r>
            <a:endParaRPr lang="hu-HU" b="1" dirty="0">
              <a:solidFill>
                <a:schemeClr val="bg1"/>
              </a:solidFill>
            </a:endParaRPr>
          </a:p>
        </p:txBody>
      </p:sp>
      <p:sp>
        <p:nvSpPr>
          <p:cNvPr id="31" name="Szövegdoboz 30"/>
          <p:cNvSpPr txBox="1"/>
          <p:nvPr/>
        </p:nvSpPr>
        <p:spPr>
          <a:xfrm>
            <a:off x="5947002" y="4234527"/>
            <a:ext cx="2439899" cy="36933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r>
              <a:rPr lang="hu-HU" b="1" dirty="0" smtClean="0">
                <a:solidFill>
                  <a:schemeClr val="bg1"/>
                </a:solidFill>
              </a:rPr>
              <a:t>CIVIL ORGANISATION 4.</a:t>
            </a:r>
            <a:endParaRPr lang="hu-HU" b="1" dirty="0">
              <a:solidFill>
                <a:schemeClr val="bg1"/>
              </a:solidFill>
            </a:endParaRPr>
          </a:p>
        </p:txBody>
      </p:sp>
      <p:sp>
        <p:nvSpPr>
          <p:cNvPr id="32" name="Szövegdoboz 31"/>
          <p:cNvSpPr txBox="1"/>
          <p:nvPr/>
        </p:nvSpPr>
        <p:spPr>
          <a:xfrm>
            <a:off x="5839993" y="2596070"/>
            <a:ext cx="2439899" cy="3693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r>
              <a:rPr lang="hu-HU" b="1" dirty="0" smtClean="0">
                <a:solidFill>
                  <a:schemeClr val="bg1"/>
                </a:solidFill>
              </a:rPr>
              <a:t>CIVIL ORGANISATION 2.</a:t>
            </a:r>
            <a:endParaRPr lang="hu-HU" b="1" dirty="0">
              <a:solidFill>
                <a:schemeClr val="bg1"/>
              </a:solidFill>
            </a:endParaRPr>
          </a:p>
        </p:txBody>
      </p:sp>
      <p:sp>
        <p:nvSpPr>
          <p:cNvPr id="33" name="Szövegdoboz 32"/>
          <p:cNvSpPr txBox="1"/>
          <p:nvPr/>
        </p:nvSpPr>
        <p:spPr>
          <a:xfrm>
            <a:off x="63938" y="4082506"/>
            <a:ext cx="2439899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r>
              <a:rPr lang="hu-HU" b="1" dirty="0" smtClean="0">
                <a:solidFill>
                  <a:schemeClr val="bg1"/>
                </a:solidFill>
              </a:rPr>
              <a:t>CIVIL ORGANISATION 3.</a:t>
            </a:r>
            <a:endParaRPr lang="hu-H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46862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soportba foglalás 1"/>
          <p:cNvGrpSpPr/>
          <p:nvPr/>
        </p:nvGrpSpPr>
        <p:grpSpPr>
          <a:xfrm>
            <a:off x="7624293" y="218942"/>
            <a:ext cx="1249251" cy="1164116"/>
            <a:chOff x="1764405" y="192043"/>
            <a:chExt cx="4995517" cy="5247859"/>
          </a:xfrm>
        </p:grpSpPr>
        <p:sp>
          <p:nvSpPr>
            <p:cNvPr id="3" name="Ellipszis 2"/>
            <p:cNvSpPr/>
            <p:nvPr/>
          </p:nvSpPr>
          <p:spPr>
            <a:xfrm>
              <a:off x="2296132" y="853884"/>
              <a:ext cx="4108361" cy="3924177"/>
            </a:xfrm>
            <a:prstGeom prst="ellipse">
              <a:avLst/>
            </a:prstGeom>
            <a:noFill/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4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4134" y="192043"/>
              <a:ext cx="2073750" cy="138196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3950" y="1967871"/>
              <a:ext cx="2143934" cy="12232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4405" y="1354578"/>
              <a:ext cx="1316154" cy="87919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72037" y="1375179"/>
              <a:ext cx="1287885" cy="85859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82356" y="2579481"/>
              <a:ext cx="1316154" cy="770117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51839" y="2579481"/>
              <a:ext cx="1288768" cy="7921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2619" y="4624734"/>
              <a:ext cx="1196707" cy="7996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2142" y="3584958"/>
              <a:ext cx="1608831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0864" y="3584958"/>
              <a:ext cx="1608832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50313" y="4602664"/>
              <a:ext cx="1373846" cy="8372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" name="Szövegdoboz 13"/>
          <p:cNvSpPr txBox="1"/>
          <p:nvPr/>
        </p:nvSpPr>
        <p:spPr>
          <a:xfrm>
            <a:off x="520994" y="122852"/>
            <a:ext cx="6841569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hu-HU" sz="2000" b="1" dirty="0" smtClean="0"/>
              <a:t>VRAKUN’ AND ITS FRIENDS TO DISCUSS FUTURE PATHS FOR EU</a:t>
            </a:r>
            <a:endParaRPr lang="hu-HU" sz="2000" b="1" dirty="0"/>
          </a:p>
        </p:txBody>
      </p:sp>
      <p:sp>
        <p:nvSpPr>
          <p:cNvPr id="19" name="Folyamatábra: Vagy 18"/>
          <p:cNvSpPr/>
          <p:nvPr/>
        </p:nvSpPr>
        <p:spPr>
          <a:xfrm>
            <a:off x="2286000" y="2113280"/>
            <a:ext cx="3688080" cy="3576320"/>
          </a:xfrm>
          <a:prstGeom prst="flowChartOr">
            <a:avLst/>
          </a:prstGeom>
          <a:solidFill>
            <a:srgbClr val="C00000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20" name="Szövegdoboz 19"/>
          <p:cNvSpPr txBox="1"/>
          <p:nvPr/>
        </p:nvSpPr>
        <p:spPr>
          <a:xfrm>
            <a:off x="520995" y="809020"/>
            <a:ext cx="6810172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hu-HU" b="1" dirty="0" smtClean="0"/>
              <a:t>A CIVIL ORGANISATION DEALS WITH ONE PART OF THE WHOLE ISSUE </a:t>
            </a:r>
            <a:endParaRPr lang="hu-HU" b="1" dirty="0"/>
          </a:p>
        </p:txBody>
      </p:sp>
      <p:sp>
        <p:nvSpPr>
          <p:cNvPr id="21" name="Szövegdoboz 20"/>
          <p:cNvSpPr txBox="1"/>
          <p:nvPr/>
        </p:nvSpPr>
        <p:spPr>
          <a:xfrm>
            <a:off x="552391" y="1273224"/>
            <a:ext cx="6810172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hu-HU" b="1" dirty="0" smtClean="0">
                <a:solidFill>
                  <a:srgbClr val="0070C0"/>
                </a:solidFill>
              </a:rPr>
              <a:t>EGY CIVIL SZERVEZET A KOMPLEX ÜGY EGY RÉSZÉVEL FOGLALKOZIK</a:t>
            </a:r>
            <a:endParaRPr lang="hu-HU" b="1" dirty="0">
              <a:solidFill>
                <a:srgbClr val="0070C0"/>
              </a:solidFill>
            </a:endParaRPr>
          </a:p>
        </p:txBody>
      </p:sp>
      <p:sp>
        <p:nvSpPr>
          <p:cNvPr id="22" name="Szövegdoboz 21"/>
          <p:cNvSpPr txBox="1"/>
          <p:nvPr/>
        </p:nvSpPr>
        <p:spPr>
          <a:xfrm>
            <a:off x="3149600" y="2987040"/>
            <a:ext cx="35939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hu-HU" dirty="0" smtClean="0"/>
              <a:t>1.</a:t>
            </a:r>
            <a:endParaRPr lang="hu-HU" dirty="0"/>
          </a:p>
        </p:txBody>
      </p:sp>
      <p:sp>
        <p:nvSpPr>
          <p:cNvPr id="23" name="Szövegdoboz 22"/>
          <p:cNvSpPr txBox="1"/>
          <p:nvPr/>
        </p:nvSpPr>
        <p:spPr>
          <a:xfrm>
            <a:off x="4650097" y="4414520"/>
            <a:ext cx="35939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hu-HU" dirty="0"/>
              <a:t>4</a:t>
            </a:r>
            <a:r>
              <a:rPr lang="hu-HU" dirty="0" smtClean="0"/>
              <a:t>.</a:t>
            </a:r>
            <a:endParaRPr lang="hu-HU" dirty="0"/>
          </a:p>
        </p:txBody>
      </p:sp>
      <p:sp>
        <p:nvSpPr>
          <p:cNvPr id="24" name="Szövegdoboz 23"/>
          <p:cNvSpPr txBox="1"/>
          <p:nvPr/>
        </p:nvSpPr>
        <p:spPr>
          <a:xfrm>
            <a:off x="3149600" y="4414520"/>
            <a:ext cx="35939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hu-HU" dirty="0"/>
              <a:t>3</a:t>
            </a:r>
            <a:r>
              <a:rPr lang="hu-HU" dirty="0" smtClean="0"/>
              <a:t>.</a:t>
            </a:r>
            <a:endParaRPr lang="hu-HU" dirty="0"/>
          </a:p>
        </p:txBody>
      </p:sp>
      <p:sp>
        <p:nvSpPr>
          <p:cNvPr id="25" name="Szövegdoboz 24"/>
          <p:cNvSpPr txBox="1"/>
          <p:nvPr/>
        </p:nvSpPr>
        <p:spPr>
          <a:xfrm>
            <a:off x="4650097" y="2987040"/>
            <a:ext cx="35939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hu-HU" dirty="0"/>
              <a:t>2</a:t>
            </a:r>
            <a:r>
              <a:rPr lang="hu-HU" dirty="0" smtClean="0"/>
              <a:t>.</a:t>
            </a:r>
            <a:endParaRPr lang="hu-HU" dirty="0"/>
          </a:p>
        </p:txBody>
      </p:sp>
      <p:sp>
        <p:nvSpPr>
          <p:cNvPr id="26" name="Jobbra nyíl 25"/>
          <p:cNvSpPr/>
          <p:nvPr/>
        </p:nvSpPr>
        <p:spPr>
          <a:xfrm>
            <a:off x="552391" y="2919492"/>
            <a:ext cx="2221289" cy="43688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7" name="Jobbra nyíl 26"/>
          <p:cNvSpPr/>
          <p:nvPr/>
        </p:nvSpPr>
        <p:spPr>
          <a:xfrm>
            <a:off x="552391" y="4414868"/>
            <a:ext cx="2221289" cy="436880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8" name="Jobbra nyíl 27"/>
          <p:cNvSpPr/>
          <p:nvPr/>
        </p:nvSpPr>
        <p:spPr>
          <a:xfrm rot="10800000">
            <a:off x="5403004" y="4633308"/>
            <a:ext cx="2221289" cy="436880"/>
          </a:xfrm>
          <a:prstGeom prst="rightArrow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9" name="Jobbra nyíl 28"/>
          <p:cNvSpPr/>
          <p:nvPr/>
        </p:nvSpPr>
        <p:spPr>
          <a:xfrm rot="10800000">
            <a:off x="5403004" y="2953266"/>
            <a:ext cx="2221289" cy="436880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0" name="Szövegdoboz 29"/>
          <p:cNvSpPr txBox="1"/>
          <p:nvPr/>
        </p:nvSpPr>
        <p:spPr>
          <a:xfrm>
            <a:off x="142786" y="2617708"/>
            <a:ext cx="2439899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r>
              <a:rPr lang="hu-HU" b="1" dirty="0" smtClean="0">
                <a:solidFill>
                  <a:schemeClr val="bg1"/>
                </a:solidFill>
              </a:rPr>
              <a:t>CIVIL ORGANISATION 1.</a:t>
            </a:r>
            <a:endParaRPr lang="hu-HU" b="1" dirty="0">
              <a:solidFill>
                <a:schemeClr val="bg1"/>
              </a:solidFill>
            </a:endParaRPr>
          </a:p>
        </p:txBody>
      </p:sp>
      <p:sp>
        <p:nvSpPr>
          <p:cNvPr id="31" name="Szövegdoboz 30"/>
          <p:cNvSpPr txBox="1"/>
          <p:nvPr/>
        </p:nvSpPr>
        <p:spPr>
          <a:xfrm>
            <a:off x="5947002" y="4234527"/>
            <a:ext cx="2439899" cy="36933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r>
              <a:rPr lang="hu-HU" b="1" dirty="0" smtClean="0">
                <a:solidFill>
                  <a:schemeClr val="bg1"/>
                </a:solidFill>
              </a:rPr>
              <a:t>CIVIL ORGANISATION 4.</a:t>
            </a:r>
            <a:endParaRPr lang="hu-HU" b="1" dirty="0">
              <a:solidFill>
                <a:schemeClr val="bg1"/>
              </a:solidFill>
            </a:endParaRPr>
          </a:p>
        </p:txBody>
      </p:sp>
      <p:sp>
        <p:nvSpPr>
          <p:cNvPr id="32" name="Szövegdoboz 31"/>
          <p:cNvSpPr txBox="1"/>
          <p:nvPr/>
        </p:nvSpPr>
        <p:spPr>
          <a:xfrm>
            <a:off x="5839993" y="2596070"/>
            <a:ext cx="2439899" cy="3693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r>
              <a:rPr lang="hu-HU" b="1" dirty="0" smtClean="0">
                <a:solidFill>
                  <a:schemeClr val="bg1"/>
                </a:solidFill>
              </a:rPr>
              <a:t>CIVIL ORGANISATION 2.</a:t>
            </a:r>
            <a:endParaRPr lang="hu-HU" b="1" dirty="0">
              <a:solidFill>
                <a:schemeClr val="bg1"/>
              </a:solidFill>
            </a:endParaRPr>
          </a:p>
        </p:txBody>
      </p:sp>
      <p:sp>
        <p:nvSpPr>
          <p:cNvPr id="33" name="Szövegdoboz 32"/>
          <p:cNvSpPr txBox="1"/>
          <p:nvPr/>
        </p:nvSpPr>
        <p:spPr>
          <a:xfrm>
            <a:off x="63938" y="4082506"/>
            <a:ext cx="2439899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r>
              <a:rPr lang="hu-HU" b="1" dirty="0" smtClean="0">
                <a:solidFill>
                  <a:schemeClr val="bg1"/>
                </a:solidFill>
              </a:rPr>
              <a:t>CIVIL ORGANISATION 3.</a:t>
            </a:r>
            <a:endParaRPr lang="hu-HU" b="1" dirty="0">
              <a:solidFill>
                <a:schemeClr val="bg1"/>
              </a:solidFill>
            </a:endParaRPr>
          </a:p>
        </p:txBody>
      </p:sp>
      <p:sp>
        <p:nvSpPr>
          <p:cNvPr id="15" name="Szövegdoboz 14"/>
          <p:cNvSpPr txBox="1"/>
          <p:nvPr/>
        </p:nvSpPr>
        <p:spPr>
          <a:xfrm>
            <a:off x="1534160" y="5837296"/>
            <a:ext cx="54708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/>
              <a:t>LOCAL CIVIL ORGANISATIONS DEAL WITH LOCAL ISSUES</a:t>
            </a:r>
            <a:endParaRPr lang="hu-HU" b="1" dirty="0"/>
          </a:p>
        </p:txBody>
      </p:sp>
      <p:sp>
        <p:nvSpPr>
          <p:cNvPr id="34" name="Szövegdoboz 33"/>
          <p:cNvSpPr txBox="1"/>
          <p:nvPr/>
        </p:nvSpPr>
        <p:spPr>
          <a:xfrm>
            <a:off x="1330001" y="6270487"/>
            <a:ext cx="58791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>
                <a:solidFill>
                  <a:srgbClr val="0070C0"/>
                </a:solidFill>
              </a:rPr>
              <a:t>HELYI CIVIL SZERVEZETEK HELYI ÜGYEKKEL FOGLALKOZNAK</a:t>
            </a:r>
            <a:endParaRPr lang="hu-HU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38716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soportba foglalás 1"/>
          <p:cNvGrpSpPr/>
          <p:nvPr/>
        </p:nvGrpSpPr>
        <p:grpSpPr>
          <a:xfrm>
            <a:off x="7624293" y="218942"/>
            <a:ext cx="1249251" cy="1164116"/>
            <a:chOff x="1764405" y="192043"/>
            <a:chExt cx="4995517" cy="5247859"/>
          </a:xfrm>
        </p:grpSpPr>
        <p:sp>
          <p:nvSpPr>
            <p:cNvPr id="3" name="Ellipszis 2"/>
            <p:cNvSpPr/>
            <p:nvPr/>
          </p:nvSpPr>
          <p:spPr>
            <a:xfrm>
              <a:off x="2296132" y="853884"/>
              <a:ext cx="4108361" cy="3924177"/>
            </a:xfrm>
            <a:prstGeom prst="ellipse">
              <a:avLst/>
            </a:prstGeom>
            <a:noFill/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4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4134" y="192043"/>
              <a:ext cx="2073750" cy="138196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3950" y="1967871"/>
              <a:ext cx="2143934" cy="12232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4405" y="1354578"/>
              <a:ext cx="1316154" cy="87919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72037" y="1375179"/>
              <a:ext cx="1287885" cy="85859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82356" y="2579481"/>
              <a:ext cx="1316154" cy="770117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51839" y="2579481"/>
              <a:ext cx="1288768" cy="7921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2619" y="4624734"/>
              <a:ext cx="1196707" cy="7996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2142" y="3584958"/>
              <a:ext cx="1608831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0864" y="3584958"/>
              <a:ext cx="1608832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50313" y="4602664"/>
              <a:ext cx="1373846" cy="8372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" name="Szövegdoboz 13"/>
          <p:cNvSpPr txBox="1"/>
          <p:nvPr/>
        </p:nvSpPr>
        <p:spPr>
          <a:xfrm>
            <a:off x="520994" y="122852"/>
            <a:ext cx="6841569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hu-HU" sz="2000" b="1" dirty="0" smtClean="0"/>
              <a:t>VRAKUN’ AND ITS FRIENDS TO DISCUSS FUTURE PATHS FOR EU</a:t>
            </a:r>
            <a:endParaRPr lang="hu-HU" sz="2000" b="1" dirty="0"/>
          </a:p>
        </p:txBody>
      </p:sp>
      <p:sp>
        <p:nvSpPr>
          <p:cNvPr id="19" name="Folyamatábra: Vagy 18"/>
          <p:cNvSpPr/>
          <p:nvPr/>
        </p:nvSpPr>
        <p:spPr>
          <a:xfrm>
            <a:off x="2286000" y="2113280"/>
            <a:ext cx="3688080" cy="3576320"/>
          </a:xfrm>
          <a:prstGeom prst="flowChartOr">
            <a:avLst/>
          </a:prstGeom>
          <a:solidFill>
            <a:srgbClr val="C00000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20" name="Szövegdoboz 19"/>
          <p:cNvSpPr txBox="1"/>
          <p:nvPr/>
        </p:nvSpPr>
        <p:spPr>
          <a:xfrm>
            <a:off x="520995" y="809020"/>
            <a:ext cx="6810172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hu-HU" b="1" dirty="0" smtClean="0"/>
              <a:t>A CIVIL ORGANISATION DEALS WITH ONE PART OF THE WHOLE ISSUE </a:t>
            </a:r>
            <a:endParaRPr lang="hu-HU" b="1" dirty="0"/>
          </a:p>
        </p:txBody>
      </p:sp>
      <p:sp>
        <p:nvSpPr>
          <p:cNvPr id="21" name="Szövegdoboz 20"/>
          <p:cNvSpPr txBox="1"/>
          <p:nvPr/>
        </p:nvSpPr>
        <p:spPr>
          <a:xfrm>
            <a:off x="552391" y="1273224"/>
            <a:ext cx="6810172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hu-HU" b="1" dirty="0" smtClean="0">
                <a:solidFill>
                  <a:srgbClr val="0070C0"/>
                </a:solidFill>
              </a:rPr>
              <a:t>EGY CIVIL SZERVEZET A KOMPLEX ÜGY EGY RÉSZÉVEL FOGLALKOZIK</a:t>
            </a:r>
            <a:endParaRPr lang="hu-HU" b="1" dirty="0">
              <a:solidFill>
                <a:srgbClr val="0070C0"/>
              </a:solidFill>
            </a:endParaRPr>
          </a:p>
        </p:txBody>
      </p:sp>
      <p:sp>
        <p:nvSpPr>
          <p:cNvPr id="22" name="Szövegdoboz 21"/>
          <p:cNvSpPr txBox="1"/>
          <p:nvPr/>
        </p:nvSpPr>
        <p:spPr>
          <a:xfrm>
            <a:off x="3149600" y="2987040"/>
            <a:ext cx="35939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hu-HU" dirty="0" smtClean="0"/>
              <a:t>1.</a:t>
            </a:r>
            <a:endParaRPr lang="hu-HU" dirty="0"/>
          </a:p>
        </p:txBody>
      </p:sp>
      <p:sp>
        <p:nvSpPr>
          <p:cNvPr id="23" name="Szövegdoboz 22"/>
          <p:cNvSpPr txBox="1"/>
          <p:nvPr/>
        </p:nvSpPr>
        <p:spPr>
          <a:xfrm>
            <a:off x="4650097" y="4414520"/>
            <a:ext cx="35939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hu-HU" dirty="0"/>
              <a:t>4</a:t>
            </a:r>
            <a:r>
              <a:rPr lang="hu-HU" dirty="0" smtClean="0"/>
              <a:t>.</a:t>
            </a:r>
            <a:endParaRPr lang="hu-HU" dirty="0"/>
          </a:p>
        </p:txBody>
      </p:sp>
      <p:sp>
        <p:nvSpPr>
          <p:cNvPr id="24" name="Szövegdoboz 23"/>
          <p:cNvSpPr txBox="1"/>
          <p:nvPr/>
        </p:nvSpPr>
        <p:spPr>
          <a:xfrm>
            <a:off x="3149600" y="4414520"/>
            <a:ext cx="35939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hu-HU" dirty="0"/>
              <a:t>3</a:t>
            </a:r>
            <a:r>
              <a:rPr lang="hu-HU" dirty="0" smtClean="0"/>
              <a:t>.</a:t>
            </a:r>
            <a:endParaRPr lang="hu-HU" dirty="0"/>
          </a:p>
        </p:txBody>
      </p:sp>
      <p:sp>
        <p:nvSpPr>
          <p:cNvPr id="25" name="Szövegdoboz 24"/>
          <p:cNvSpPr txBox="1"/>
          <p:nvPr/>
        </p:nvSpPr>
        <p:spPr>
          <a:xfrm>
            <a:off x="4650097" y="2987040"/>
            <a:ext cx="35939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hu-HU" dirty="0"/>
              <a:t>2</a:t>
            </a:r>
            <a:r>
              <a:rPr lang="hu-HU" dirty="0" smtClean="0"/>
              <a:t>.</a:t>
            </a:r>
            <a:endParaRPr lang="hu-HU" dirty="0"/>
          </a:p>
        </p:txBody>
      </p:sp>
      <p:sp>
        <p:nvSpPr>
          <p:cNvPr id="26" name="Jobbra nyíl 25"/>
          <p:cNvSpPr/>
          <p:nvPr/>
        </p:nvSpPr>
        <p:spPr>
          <a:xfrm>
            <a:off x="552391" y="2919492"/>
            <a:ext cx="2221289" cy="43688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7" name="Jobbra nyíl 26"/>
          <p:cNvSpPr/>
          <p:nvPr/>
        </p:nvSpPr>
        <p:spPr>
          <a:xfrm>
            <a:off x="552391" y="4414868"/>
            <a:ext cx="2221289" cy="436880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8" name="Jobbra nyíl 27"/>
          <p:cNvSpPr/>
          <p:nvPr/>
        </p:nvSpPr>
        <p:spPr>
          <a:xfrm rot="10800000">
            <a:off x="5403004" y="4633308"/>
            <a:ext cx="2221289" cy="436880"/>
          </a:xfrm>
          <a:prstGeom prst="rightArrow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9" name="Jobbra nyíl 28"/>
          <p:cNvSpPr/>
          <p:nvPr/>
        </p:nvSpPr>
        <p:spPr>
          <a:xfrm rot="10800000">
            <a:off x="5403004" y="2953266"/>
            <a:ext cx="2221289" cy="436880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0" name="Szövegdoboz 29"/>
          <p:cNvSpPr txBox="1"/>
          <p:nvPr/>
        </p:nvSpPr>
        <p:spPr>
          <a:xfrm>
            <a:off x="142786" y="2617708"/>
            <a:ext cx="2439899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r>
              <a:rPr lang="hu-HU" b="1" dirty="0" smtClean="0">
                <a:solidFill>
                  <a:schemeClr val="bg1"/>
                </a:solidFill>
              </a:rPr>
              <a:t>CIVIL ORGANISATION 1.</a:t>
            </a:r>
            <a:endParaRPr lang="hu-HU" b="1" dirty="0">
              <a:solidFill>
                <a:schemeClr val="bg1"/>
              </a:solidFill>
            </a:endParaRPr>
          </a:p>
        </p:txBody>
      </p:sp>
      <p:sp>
        <p:nvSpPr>
          <p:cNvPr id="31" name="Szövegdoboz 30"/>
          <p:cNvSpPr txBox="1"/>
          <p:nvPr/>
        </p:nvSpPr>
        <p:spPr>
          <a:xfrm>
            <a:off x="5947002" y="4234527"/>
            <a:ext cx="2439899" cy="36933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r>
              <a:rPr lang="hu-HU" b="1" dirty="0" smtClean="0">
                <a:solidFill>
                  <a:schemeClr val="bg1"/>
                </a:solidFill>
              </a:rPr>
              <a:t>CIVIL ORGANISATION 4.</a:t>
            </a:r>
            <a:endParaRPr lang="hu-HU" b="1" dirty="0">
              <a:solidFill>
                <a:schemeClr val="bg1"/>
              </a:solidFill>
            </a:endParaRPr>
          </a:p>
        </p:txBody>
      </p:sp>
      <p:sp>
        <p:nvSpPr>
          <p:cNvPr id="32" name="Szövegdoboz 31"/>
          <p:cNvSpPr txBox="1"/>
          <p:nvPr/>
        </p:nvSpPr>
        <p:spPr>
          <a:xfrm>
            <a:off x="5839993" y="2596070"/>
            <a:ext cx="2439899" cy="3693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r>
              <a:rPr lang="hu-HU" b="1" dirty="0" smtClean="0">
                <a:solidFill>
                  <a:schemeClr val="bg1"/>
                </a:solidFill>
              </a:rPr>
              <a:t>CIVIL ORGANISATION 2.</a:t>
            </a:r>
            <a:endParaRPr lang="hu-HU" b="1" dirty="0">
              <a:solidFill>
                <a:schemeClr val="bg1"/>
              </a:solidFill>
            </a:endParaRPr>
          </a:p>
        </p:txBody>
      </p:sp>
      <p:sp>
        <p:nvSpPr>
          <p:cNvPr id="33" name="Szövegdoboz 32"/>
          <p:cNvSpPr txBox="1"/>
          <p:nvPr/>
        </p:nvSpPr>
        <p:spPr>
          <a:xfrm>
            <a:off x="63938" y="4082506"/>
            <a:ext cx="2439899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r>
              <a:rPr lang="hu-HU" b="1" dirty="0" smtClean="0">
                <a:solidFill>
                  <a:schemeClr val="bg1"/>
                </a:solidFill>
              </a:rPr>
              <a:t>CIVIL ORGANISATION 3.</a:t>
            </a:r>
            <a:endParaRPr lang="hu-HU" b="1" dirty="0">
              <a:solidFill>
                <a:schemeClr val="bg1"/>
              </a:solidFill>
            </a:endParaRPr>
          </a:p>
        </p:txBody>
      </p:sp>
      <p:sp>
        <p:nvSpPr>
          <p:cNvPr id="15" name="Szövegdoboz 14"/>
          <p:cNvSpPr txBox="1"/>
          <p:nvPr/>
        </p:nvSpPr>
        <p:spPr>
          <a:xfrm>
            <a:off x="1534160" y="5837296"/>
            <a:ext cx="54708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/>
              <a:t>LOCAL CIVIL ORGANISATIONS DEAL WITH LOCAL ISSUES</a:t>
            </a:r>
            <a:endParaRPr lang="hu-HU" b="1" dirty="0"/>
          </a:p>
        </p:txBody>
      </p:sp>
      <p:sp>
        <p:nvSpPr>
          <p:cNvPr id="34" name="Szövegdoboz 33"/>
          <p:cNvSpPr txBox="1"/>
          <p:nvPr/>
        </p:nvSpPr>
        <p:spPr>
          <a:xfrm>
            <a:off x="1330001" y="6270487"/>
            <a:ext cx="58791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>
                <a:solidFill>
                  <a:srgbClr val="0070C0"/>
                </a:solidFill>
              </a:rPr>
              <a:t>HELYI CIVIL SZERVEZETEK HELYI ÜGYEKKEL FOGLALKOZNAK</a:t>
            </a:r>
            <a:endParaRPr lang="hu-HU" b="1" dirty="0">
              <a:solidFill>
                <a:srgbClr val="0070C0"/>
              </a:solidFill>
            </a:endParaRPr>
          </a:p>
        </p:txBody>
      </p:sp>
      <p:sp>
        <p:nvSpPr>
          <p:cNvPr id="16" name="Téglalap 15"/>
          <p:cNvSpPr/>
          <p:nvPr/>
        </p:nvSpPr>
        <p:spPr>
          <a:xfrm rot="19623539">
            <a:off x="-495160" y="3251886"/>
            <a:ext cx="9093708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CIVIL SOCIETY TENDS TO BE DECENTRALISED</a:t>
            </a:r>
          </a:p>
          <a:p>
            <a:pPr algn="ctr"/>
            <a:endParaRPr lang="hu-HU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Black" panose="020B0A04020102020204" pitchFamily="34" charset="0"/>
            </a:endParaRPr>
          </a:p>
          <a:p>
            <a:pPr algn="ctr"/>
            <a:r>
              <a:rPr lang="hu-HU" sz="2400" b="0" cap="none" spc="0" dirty="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A CIVIL TÁRSADALOM TIPIKUSAN DECENTLAZILÁLT</a:t>
            </a:r>
            <a:endParaRPr lang="hu-HU" sz="2400" b="0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50192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soportba foglalás 1"/>
          <p:cNvGrpSpPr/>
          <p:nvPr/>
        </p:nvGrpSpPr>
        <p:grpSpPr>
          <a:xfrm>
            <a:off x="7624293" y="218942"/>
            <a:ext cx="1249251" cy="1164116"/>
            <a:chOff x="1764405" y="192043"/>
            <a:chExt cx="4995517" cy="5247859"/>
          </a:xfrm>
        </p:grpSpPr>
        <p:sp>
          <p:nvSpPr>
            <p:cNvPr id="3" name="Ellipszis 2"/>
            <p:cNvSpPr/>
            <p:nvPr/>
          </p:nvSpPr>
          <p:spPr>
            <a:xfrm>
              <a:off x="2296132" y="853884"/>
              <a:ext cx="4108361" cy="3924177"/>
            </a:xfrm>
            <a:prstGeom prst="ellipse">
              <a:avLst/>
            </a:prstGeom>
            <a:noFill/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4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4134" y="192043"/>
              <a:ext cx="2073750" cy="138196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3950" y="1967871"/>
              <a:ext cx="2143934" cy="12232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4405" y="1354578"/>
              <a:ext cx="1316154" cy="87919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72037" y="1375179"/>
              <a:ext cx="1287885" cy="85859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82356" y="2579481"/>
              <a:ext cx="1316154" cy="770117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51839" y="2579481"/>
              <a:ext cx="1288768" cy="7921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2619" y="4624734"/>
              <a:ext cx="1196707" cy="7996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2142" y="3584958"/>
              <a:ext cx="1608831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0864" y="3584958"/>
              <a:ext cx="1608832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50313" y="4602664"/>
              <a:ext cx="1373846" cy="8372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" name="Szövegdoboz 13"/>
          <p:cNvSpPr txBox="1"/>
          <p:nvPr/>
        </p:nvSpPr>
        <p:spPr>
          <a:xfrm>
            <a:off x="520994" y="122852"/>
            <a:ext cx="6841569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hu-HU" sz="2000" b="1" dirty="0" smtClean="0"/>
              <a:t>VRAKUN’ AND ITS FRIENDS TO DISCUSS FUTURE PATHS FOR EU</a:t>
            </a:r>
            <a:endParaRPr lang="hu-HU" sz="2000" b="1" dirty="0"/>
          </a:p>
        </p:txBody>
      </p:sp>
      <p:sp>
        <p:nvSpPr>
          <p:cNvPr id="15" name="Téglalap 14"/>
          <p:cNvSpPr/>
          <p:nvPr/>
        </p:nvSpPr>
        <p:spPr>
          <a:xfrm>
            <a:off x="50292" y="2174926"/>
            <a:ext cx="9093708" cy="1200329"/>
          </a:xfrm>
          <a:prstGeom prst="rect">
            <a:avLst/>
          </a:prstGeom>
          <a:solidFill>
            <a:srgbClr val="FFFF0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CIVIL SOCIETY TENDS TO BE DECENTRALISED</a:t>
            </a:r>
          </a:p>
          <a:p>
            <a:pPr algn="ctr"/>
            <a:endParaRPr lang="hu-HU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Black" panose="020B0A04020102020204" pitchFamily="34" charset="0"/>
            </a:endParaRPr>
          </a:p>
          <a:p>
            <a:pPr algn="ctr"/>
            <a:r>
              <a:rPr lang="hu-HU" sz="2400" b="0" cap="none" spc="0" dirty="0" smtClean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A CIVIL TÁRSADALOM TIPIKUSAN DECENTLAZILÁLT</a:t>
            </a:r>
            <a:endParaRPr lang="hu-HU" sz="2400" b="0" cap="none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16" name="Szövegdoboz 15"/>
          <p:cNvSpPr txBox="1"/>
          <p:nvPr/>
        </p:nvSpPr>
        <p:spPr>
          <a:xfrm>
            <a:off x="101716" y="3885168"/>
            <a:ext cx="9042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/>
              <a:t>DECENTRALISED      MORE CITIZENS ARE INVOLVED       CIVIL SOCIETY DEVELOPS DEMOCRACY</a:t>
            </a:r>
            <a:endParaRPr lang="hu-HU" b="1" dirty="0"/>
          </a:p>
        </p:txBody>
      </p:sp>
      <p:sp>
        <p:nvSpPr>
          <p:cNvPr id="17" name="Jobbra nyíl 16"/>
          <p:cNvSpPr/>
          <p:nvPr/>
        </p:nvSpPr>
        <p:spPr>
          <a:xfrm>
            <a:off x="1849120" y="3982720"/>
            <a:ext cx="152400" cy="184403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8" name="Jobbra nyíl 17"/>
          <p:cNvSpPr/>
          <p:nvPr/>
        </p:nvSpPr>
        <p:spPr>
          <a:xfrm>
            <a:off x="5069840" y="3982720"/>
            <a:ext cx="152400" cy="184403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9" name="Szövegdoboz 18"/>
          <p:cNvSpPr txBox="1"/>
          <p:nvPr/>
        </p:nvSpPr>
        <p:spPr>
          <a:xfrm>
            <a:off x="286511" y="4693664"/>
            <a:ext cx="7754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/>
              <a:t>DECENTRALIZÁLT         TÖBB POLGÁRT VON BE            FEJLESZTI A DEMOKRÁCIÁT</a:t>
            </a:r>
            <a:endParaRPr lang="hu-HU" b="1" dirty="0"/>
          </a:p>
        </p:txBody>
      </p:sp>
      <p:sp>
        <p:nvSpPr>
          <p:cNvPr id="20" name="Jobbra nyíl 19"/>
          <p:cNvSpPr/>
          <p:nvPr/>
        </p:nvSpPr>
        <p:spPr>
          <a:xfrm>
            <a:off x="2143760" y="4764413"/>
            <a:ext cx="152400" cy="184403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1" name="Jobbra nyíl 20"/>
          <p:cNvSpPr/>
          <p:nvPr/>
        </p:nvSpPr>
        <p:spPr>
          <a:xfrm>
            <a:off x="4993640" y="4764413"/>
            <a:ext cx="152400" cy="184403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394314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soportba foglalás 1"/>
          <p:cNvGrpSpPr/>
          <p:nvPr/>
        </p:nvGrpSpPr>
        <p:grpSpPr>
          <a:xfrm>
            <a:off x="7624293" y="218942"/>
            <a:ext cx="1249251" cy="1164116"/>
            <a:chOff x="1764405" y="192043"/>
            <a:chExt cx="4995517" cy="5247859"/>
          </a:xfrm>
        </p:grpSpPr>
        <p:sp>
          <p:nvSpPr>
            <p:cNvPr id="3" name="Ellipszis 2"/>
            <p:cNvSpPr/>
            <p:nvPr/>
          </p:nvSpPr>
          <p:spPr>
            <a:xfrm>
              <a:off x="2296132" y="853884"/>
              <a:ext cx="4108361" cy="3924177"/>
            </a:xfrm>
            <a:prstGeom prst="ellipse">
              <a:avLst/>
            </a:prstGeom>
            <a:noFill/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4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4134" y="192043"/>
              <a:ext cx="2073750" cy="138196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3950" y="1967871"/>
              <a:ext cx="2143934" cy="12232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4405" y="1354578"/>
              <a:ext cx="1316154" cy="87919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72037" y="1375179"/>
              <a:ext cx="1287885" cy="85859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82356" y="2579481"/>
              <a:ext cx="1316154" cy="770117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51839" y="2579481"/>
              <a:ext cx="1288768" cy="7921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2619" y="4624734"/>
              <a:ext cx="1196707" cy="7996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2142" y="3584958"/>
              <a:ext cx="1608831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0864" y="3584958"/>
              <a:ext cx="1608832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50313" y="4602664"/>
              <a:ext cx="1373846" cy="8372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" name="Szövegdoboz 13"/>
          <p:cNvSpPr txBox="1"/>
          <p:nvPr/>
        </p:nvSpPr>
        <p:spPr>
          <a:xfrm>
            <a:off x="520994" y="122852"/>
            <a:ext cx="6841569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hu-HU" sz="2000" b="1" dirty="0" smtClean="0"/>
              <a:t>VRAKUN’ AND ITS FRIENDS TO DISCUSS FUTURE PATHS FOR EU</a:t>
            </a:r>
            <a:endParaRPr lang="hu-HU" sz="2000" b="1" dirty="0"/>
          </a:p>
        </p:txBody>
      </p:sp>
      <p:sp>
        <p:nvSpPr>
          <p:cNvPr id="15" name="Téglalap 14"/>
          <p:cNvSpPr/>
          <p:nvPr/>
        </p:nvSpPr>
        <p:spPr>
          <a:xfrm>
            <a:off x="615020" y="3995990"/>
            <a:ext cx="7728206" cy="1754326"/>
          </a:xfrm>
          <a:prstGeom prst="rect">
            <a:avLst/>
          </a:prstGeom>
          <a:solidFill>
            <a:srgbClr val="FFFF0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0" cap="none" spc="0" dirty="0" smtClean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 CIVIL TÁRSADALOM </a:t>
            </a:r>
          </a:p>
          <a:p>
            <a:pPr algn="ctr"/>
            <a:r>
              <a:rPr lang="hu-HU" sz="5400" b="0" cap="none" spc="0" dirty="0" smtClean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FEJLESZTI A DEMOKRÁCIÁT</a:t>
            </a:r>
            <a:endParaRPr lang="hu-HU" sz="5400" b="0" cap="none" spc="0" dirty="0">
              <a:ln w="0"/>
              <a:solidFill>
                <a:srgbClr val="0070C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6" name="Téglalap 15"/>
          <p:cNvSpPr/>
          <p:nvPr/>
        </p:nvSpPr>
        <p:spPr>
          <a:xfrm>
            <a:off x="1076947" y="1677271"/>
            <a:ext cx="6909840" cy="1754326"/>
          </a:xfrm>
          <a:prstGeom prst="rect">
            <a:avLst/>
          </a:prstGeom>
          <a:solidFill>
            <a:srgbClr val="FFFF0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0" cap="none" spc="0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THE CIVIL SOCIETY </a:t>
            </a:r>
          </a:p>
          <a:p>
            <a:pPr algn="ctr"/>
            <a:r>
              <a:rPr lang="hu-HU" sz="5400" b="0" cap="none" spc="0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DEVELOPS DEMOCRACY</a:t>
            </a:r>
            <a:endParaRPr lang="hu-HU" sz="5400" b="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682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soportba foglalás 1"/>
          <p:cNvGrpSpPr/>
          <p:nvPr/>
        </p:nvGrpSpPr>
        <p:grpSpPr>
          <a:xfrm>
            <a:off x="7624293" y="218942"/>
            <a:ext cx="1249251" cy="1164116"/>
            <a:chOff x="1764405" y="192043"/>
            <a:chExt cx="4995517" cy="5247859"/>
          </a:xfrm>
        </p:grpSpPr>
        <p:sp>
          <p:nvSpPr>
            <p:cNvPr id="3" name="Ellipszis 2"/>
            <p:cNvSpPr/>
            <p:nvPr/>
          </p:nvSpPr>
          <p:spPr>
            <a:xfrm>
              <a:off x="2296132" y="853884"/>
              <a:ext cx="4108361" cy="3924177"/>
            </a:xfrm>
            <a:prstGeom prst="ellipse">
              <a:avLst/>
            </a:prstGeom>
            <a:noFill/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4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4134" y="192043"/>
              <a:ext cx="2073750" cy="138196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3950" y="1967871"/>
              <a:ext cx="2143934" cy="12232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4405" y="1354578"/>
              <a:ext cx="1316154" cy="87919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72037" y="1375179"/>
              <a:ext cx="1287885" cy="85859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82356" y="2579481"/>
              <a:ext cx="1316154" cy="770117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51839" y="2579481"/>
              <a:ext cx="1288768" cy="7921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2619" y="4624734"/>
              <a:ext cx="1196707" cy="7996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2142" y="3584958"/>
              <a:ext cx="1608831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0864" y="3584958"/>
              <a:ext cx="1608832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50313" y="4602664"/>
              <a:ext cx="1373846" cy="8372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" name="Szövegdoboz 13"/>
          <p:cNvSpPr txBox="1"/>
          <p:nvPr/>
        </p:nvSpPr>
        <p:spPr>
          <a:xfrm>
            <a:off x="520994" y="122852"/>
            <a:ext cx="6841569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hu-HU" sz="2000" b="1" dirty="0" smtClean="0"/>
              <a:t>VRAKUN’ AND ITS FRIENDS TO DISCUSS FUTURE PATHS FOR EU</a:t>
            </a:r>
            <a:endParaRPr lang="hu-HU" sz="2000" b="1" dirty="0"/>
          </a:p>
        </p:txBody>
      </p:sp>
      <p:sp>
        <p:nvSpPr>
          <p:cNvPr id="15" name="Szövegdoboz 14"/>
          <p:cNvSpPr txBox="1"/>
          <p:nvPr/>
        </p:nvSpPr>
        <p:spPr>
          <a:xfrm>
            <a:off x="1975057" y="801000"/>
            <a:ext cx="411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/>
              <a:t>DEMOCRACY VS FLOW OF INFORMATION</a:t>
            </a:r>
            <a:endParaRPr lang="hu-HU" b="1" dirty="0"/>
          </a:p>
        </p:txBody>
      </p:sp>
      <p:sp>
        <p:nvSpPr>
          <p:cNvPr id="16" name="Szövegdoboz 15"/>
          <p:cNvSpPr txBox="1"/>
          <p:nvPr/>
        </p:nvSpPr>
        <p:spPr>
          <a:xfrm>
            <a:off x="1905810" y="1197336"/>
            <a:ext cx="45291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>
                <a:solidFill>
                  <a:srgbClr val="0070C0"/>
                </a:solidFill>
              </a:rPr>
              <a:t>DEMOKRÁCIA ÉS AZ INFORMÁCIÓÁRAMLÁS</a:t>
            </a:r>
            <a:endParaRPr lang="hu-HU" b="1" dirty="0">
              <a:solidFill>
                <a:srgbClr val="0070C0"/>
              </a:solidFill>
            </a:endParaRPr>
          </a:p>
        </p:txBody>
      </p:sp>
      <p:sp>
        <p:nvSpPr>
          <p:cNvPr id="17" name="Szövegdoboz 16"/>
          <p:cNvSpPr txBox="1"/>
          <p:nvPr/>
        </p:nvSpPr>
        <p:spPr>
          <a:xfrm>
            <a:off x="845339" y="1910618"/>
            <a:ext cx="74256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 smtClean="0"/>
              <a:t>DEMOCRACY = INVOLVMENT OF CITIZENS IN THE DECISION MAKING</a:t>
            </a:r>
            <a:endParaRPr lang="hu-HU" sz="2000" b="1" dirty="0"/>
          </a:p>
        </p:txBody>
      </p:sp>
      <p:sp>
        <p:nvSpPr>
          <p:cNvPr id="18" name="Szövegdoboz 17"/>
          <p:cNvSpPr txBox="1"/>
          <p:nvPr/>
        </p:nvSpPr>
        <p:spPr>
          <a:xfrm>
            <a:off x="998874" y="4105178"/>
            <a:ext cx="71185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 smtClean="0">
                <a:solidFill>
                  <a:srgbClr val="0070C0"/>
                </a:solidFill>
              </a:rPr>
              <a:t>DEMOKRÁCIA = A POLGÁROK BEVONÁSA A DÖNTÉSHOZATALBA</a:t>
            </a:r>
            <a:endParaRPr lang="hu-HU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14540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-té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ém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620</Words>
  <Application>Microsoft Office PowerPoint</Application>
  <PresentationFormat>Diavetítés a képernyőre (4:3 oldalarány)</PresentationFormat>
  <Paragraphs>106</Paragraphs>
  <Slides>14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14</vt:i4>
      </vt:variant>
    </vt:vector>
  </HeadingPairs>
  <TitlesOfParts>
    <vt:vector size="15" baseType="lpstr">
      <vt:lpstr>Office-téma</vt:lpstr>
      <vt:lpstr>1. dia</vt:lpstr>
      <vt:lpstr>2. dia</vt:lpstr>
      <vt:lpstr>3. dia</vt:lpstr>
      <vt:lpstr>4. dia</vt:lpstr>
      <vt:lpstr>5. dia</vt:lpstr>
      <vt:lpstr>6. dia</vt:lpstr>
      <vt:lpstr>7. dia</vt:lpstr>
      <vt:lpstr>8. dia</vt:lpstr>
      <vt:lpstr>9. dia</vt:lpstr>
      <vt:lpstr>10. dia</vt:lpstr>
      <vt:lpstr>11. dia</vt:lpstr>
      <vt:lpstr>12. dia</vt:lpstr>
      <vt:lpstr>13. dia</vt:lpstr>
      <vt:lpstr>14. dia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Microsoft-fiók</dc:creator>
  <cp:lastModifiedBy>Balogh Béla</cp:lastModifiedBy>
  <cp:revision>1</cp:revision>
  <dcterms:created xsi:type="dcterms:W3CDTF">2021-06-16T09:49:06Z</dcterms:created>
  <dcterms:modified xsi:type="dcterms:W3CDTF">2021-06-29T19:00:57Z</dcterms:modified>
</cp:coreProperties>
</file>