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val>
            <c:numRef>
              <c:f>Munka1!$A$1:$E$1</c:f>
              <c:numCache>
                <c:formatCode>General</c:formatCode>
                <c:ptCount val="5"/>
                <c:pt idx="0">
                  <c:v>21000</c:v>
                </c:pt>
                <c:pt idx="1">
                  <c:v>15000</c:v>
                </c:pt>
                <c:pt idx="2">
                  <c:v>5000</c:v>
                </c:pt>
                <c:pt idx="3">
                  <c:v>4000</c:v>
                </c:pt>
                <c:pt idx="4">
                  <c:v>3000</c:v>
                </c:pt>
              </c:numCache>
            </c:numRef>
          </c:val>
        </c:ser>
        <c:dLbls/>
        <c:axId val="146873728"/>
        <c:axId val="147428480"/>
      </c:barChart>
      <c:catAx>
        <c:axId val="146873728"/>
        <c:scaling>
          <c:orientation val="minMax"/>
        </c:scaling>
        <c:axPos val="b"/>
        <c:tickLblPos val="nextTo"/>
        <c:crossAx val="147428480"/>
        <c:crosses val="autoZero"/>
        <c:auto val="1"/>
        <c:lblAlgn val="ctr"/>
        <c:lblOffset val="100"/>
      </c:catAx>
      <c:valAx>
        <c:axId val="147428480"/>
        <c:scaling>
          <c:orientation val="minMax"/>
        </c:scaling>
        <c:axPos val="l"/>
        <c:majorGridlines/>
        <c:numFmt formatCode="General" sourceLinked="1"/>
        <c:tickLblPos val="nextTo"/>
        <c:crossAx val="14687372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val>
            <c:numRef>
              <c:f>Munka1!$A$2:$E$2</c:f>
              <c:numCache>
                <c:formatCode>General</c:formatCode>
                <c:ptCount val="5"/>
                <c:pt idx="0">
                  <c:v>63000</c:v>
                </c:pt>
                <c:pt idx="1">
                  <c:v>11000</c:v>
                </c:pt>
                <c:pt idx="2">
                  <c:v>39000</c:v>
                </c:pt>
                <c:pt idx="3">
                  <c:v>45000</c:v>
                </c:pt>
                <c:pt idx="4">
                  <c:v>39000</c:v>
                </c:pt>
              </c:numCache>
            </c:numRef>
          </c:val>
        </c:ser>
        <c:dLbls/>
        <c:axId val="147526016"/>
        <c:axId val="147527552"/>
      </c:barChart>
      <c:catAx>
        <c:axId val="147526016"/>
        <c:scaling>
          <c:orientation val="minMax"/>
        </c:scaling>
        <c:axPos val="b"/>
        <c:tickLblPos val="nextTo"/>
        <c:crossAx val="147527552"/>
        <c:crosses val="autoZero"/>
        <c:auto val="1"/>
        <c:lblAlgn val="ctr"/>
        <c:lblOffset val="100"/>
      </c:catAx>
      <c:valAx>
        <c:axId val="147527552"/>
        <c:scaling>
          <c:orientation val="minMax"/>
        </c:scaling>
        <c:axPos val="l"/>
        <c:majorGridlines/>
        <c:numFmt formatCode="General" sourceLinked="1"/>
        <c:tickLblPos val="nextTo"/>
        <c:crossAx val="14752601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val>
            <c:numRef>
              <c:f>Munka1!$A$3:$E$3</c:f>
              <c:numCache>
                <c:formatCode>General</c:formatCode>
                <c:ptCount val="5"/>
                <c:pt idx="0">
                  <c:v>21000</c:v>
                </c:pt>
                <c:pt idx="1">
                  <c:v>24000</c:v>
                </c:pt>
                <c:pt idx="2">
                  <c:v>5000</c:v>
                </c:pt>
                <c:pt idx="3">
                  <c:v>4500</c:v>
                </c:pt>
                <c:pt idx="4">
                  <c:v>3000</c:v>
                </c:pt>
              </c:numCache>
            </c:numRef>
          </c:val>
        </c:ser>
        <c:dLbls/>
        <c:axId val="147559552"/>
        <c:axId val="147561088"/>
      </c:barChart>
      <c:catAx>
        <c:axId val="147559552"/>
        <c:scaling>
          <c:orientation val="minMax"/>
        </c:scaling>
        <c:axPos val="b"/>
        <c:tickLblPos val="nextTo"/>
        <c:crossAx val="147561088"/>
        <c:crosses val="autoZero"/>
        <c:auto val="1"/>
        <c:lblAlgn val="ctr"/>
        <c:lblOffset val="100"/>
      </c:catAx>
      <c:valAx>
        <c:axId val="147561088"/>
        <c:scaling>
          <c:orientation val="minMax"/>
        </c:scaling>
        <c:axPos val="l"/>
        <c:majorGridlines/>
        <c:numFmt formatCode="General" sourceLinked="1"/>
        <c:tickLblPos val="nextTo"/>
        <c:crossAx val="14755955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val>
            <c:numRef>
              <c:f>Munka1!$A$5:$C$5</c:f>
              <c:numCache>
                <c:formatCode>General</c:formatCode>
                <c:ptCount val="3"/>
                <c:pt idx="0">
                  <c:v>-6.1</c:v>
                </c:pt>
                <c:pt idx="1">
                  <c:v>4.2</c:v>
                </c:pt>
                <c:pt idx="2">
                  <c:v>4.4000000000000004</c:v>
                </c:pt>
              </c:numCache>
            </c:numRef>
          </c:val>
        </c:ser>
        <c:dLbls/>
        <c:axId val="49576192"/>
        <c:axId val="49582080"/>
      </c:barChart>
      <c:catAx>
        <c:axId val="49576192"/>
        <c:scaling>
          <c:orientation val="minMax"/>
        </c:scaling>
        <c:axPos val="b"/>
        <c:tickLblPos val="nextTo"/>
        <c:crossAx val="49582080"/>
        <c:crosses val="autoZero"/>
        <c:auto val="1"/>
        <c:lblAlgn val="ctr"/>
        <c:lblOffset val="100"/>
      </c:catAx>
      <c:valAx>
        <c:axId val="49582080"/>
        <c:scaling>
          <c:orientation val="minMax"/>
        </c:scaling>
        <c:axPos val="l"/>
        <c:majorGridlines/>
        <c:numFmt formatCode="General" sourceLinked="1"/>
        <c:tickLblPos val="nextTo"/>
        <c:crossAx val="4957619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val>
            <c:numRef>
              <c:f>Munka1!$E$5:$G$5</c:f>
              <c:numCache>
                <c:formatCode>General</c:formatCode>
                <c:ptCount val="3"/>
                <c:pt idx="0">
                  <c:v>0.70000000000000007</c:v>
                </c:pt>
                <c:pt idx="1">
                  <c:v>1.9000000000000001</c:v>
                </c:pt>
                <c:pt idx="2">
                  <c:v>1.5</c:v>
                </c:pt>
              </c:numCache>
            </c:numRef>
          </c:val>
        </c:ser>
        <c:dLbls/>
        <c:axId val="49609728"/>
        <c:axId val="69542656"/>
      </c:barChart>
      <c:catAx>
        <c:axId val="49609728"/>
        <c:scaling>
          <c:orientation val="minMax"/>
        </c:scaling>
        <c:axPos val="b"/>
        <c:tickLblPos val="nextTo"/>
        <c:crossAx val="69542656"/>
        <c:crosses val="autoZero"/>
        <c:auto val="1"/>
        <c:lblAlgn val="ctr"/>
        <c:lblOffset val="100"/>
      </c:catAx>
      <c:valAx>
        <c:axId val="69542656"/>
        <c:scaling>
          <c:orientation val="minMax"/>
        </c:scaling>
        <c:axPos val="l"/>
        <c:majorGridlines/>
        <c:numFmt formatCode="General" sourceLinked="1"/>
        <c:tickLblPos val="nextTo"/>
        <c:crossAx val="4960972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val>
            <c:numRef>
              <c:f>Munka1!$I$5:$K$5</c:f>
              <c:numCache>
                <c:formatCode>General</c:formatCode>
                <c:ptCount val="3"/>
                <c:pt idx="0">
                  <c:v>7.1</c:v>
                </c:pt>
                <c:pt idx="1">
                  <c:v>7.6</c:v>
                </c:pt>
                <c:pt idx="2">
                  <c:v>7</c:v>
                </c:pt>
              </c:numCache>
            </c:numRef>
          </c:val>
        </c:ser>
        <c:dLbls/>
        <c:axId val="69558272"/>
        <c:axId val="69559808"/>
      </c:barChart>
      <c:catAx>
        <c:axId val="69558272"/>
        <c:scaling>
          <c:orientation val="minMax"/>
        </c:scaling>
        <c:axPos val="b"/>
        <c:tickLblPos val="nextTo"/>
        <c:crossAx val="69559808"/>
        <c:crosses val="autoZero"/>
        <c:auto val="1"/>
        <c:lblAlgn val="ctr"/>
        <c:lblOffset val="100"/>
      </c:catAx>
      <c:valAx>
        <c:axId val="69559808"/>
        <c:scaling>
          <c:orientation val="minMax"/>
        </c:scaling>
        <c:axPos val="l"/>
        <c:majorGridlines/>
        <c:numFmt formatCode="General" sourceLinked="1"/>
        <c:tickLblPos val="nextTo"/>
        <c:crossAx val="6955827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val>
            <c:numRef>
              <c:f>Munka1!$M$5:$O$5</c:f>
              <c:numCache>
                <c:formatCode>General</c:formatCode>
                <c:ptCount val="3"/>
                <c:pt idx="0">
                  <c:v>-6.9</c:v>
                </c:pt>
                <c:pt idx="1">
                  <c:v>-7.5</c:v>
                </c:pt>
                <c:pt idx="2">
                  <c:v>-3.7</c:v>
                </c:pt>
              </c:numCache>
            </c:numRef>
          </c:val>
        </c:ser>
        <c:dLbls/>
        <c:axId val="69587712"/>
        <c:axId val="69589248"/>
      </c:barChart>
      <c:catAx>
        <c:axId val="69587712"/>
        <c:scaling>
          <c:orientation val="minMax"/>
        </c:scaling>
        <c:axPos val="b"/>
        <c:tickLblPos val="nextTo"/>
        <c:crossAx val="69589248"/>
        <c:crosses val="autoZero"/>
        <c:auto val="1"/>
        <c:lblAlgn val="ctr"/>
        <c:lblOffset val="100"/>
      </c:catAx>
      <c:valAx>
        <c:axId val="69589248"/>
        <c:scaling>
          <c:orientation val="minMax"/>
        </c:scaling>
        <c:axPos val="l"/>
        <c:majorGridlines/>
        <c:numFmt formatCode="General" sourceLinked="1"/>
        <c:tickLblPos val="nextTo"/>
        <c:crossAx val="69587712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0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7804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0016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512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8949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79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694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958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231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404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77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84C7-FD3F-4353-8DDB-346E19028CAC}" type="datetimeFigureOut">
              <a:rPr lang="hu-HU" smtClean="0"/>
              <a:pPr/>
              <a:t>2021.06.29.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2230-74E1-4AA8-9BAF-C3FEC9749A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3575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12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2.xml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5.xml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5" Type="http://schemas.openxmlformats.org/officeDocument/2006/relationships/chart" Target="../charts/chart7.xml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223493" y="192043"/>
            <a:ext cx="6065949" cy="6195878"/>
            <a:chOff x="1764405" y="192043"/>
            <a:chExt cx="4995517" cy="5247859"/>
          </a:xfrm>
        </p:grpSpPr>
        <p:sp>
          <p:nvSpPr>
            <p:cNvPr id="9" name="Ellipszis 8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zövegdoboz 9"/>
          <p:cNvSpPr txBox="1"/>
          <p:nvPr/>
        </p:nvSpPr>
        <p:spPr>
          <a:xfrm>
            <a:off x="3441455" y="4223906"/>
            <a:ext cx="175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Arial Black" panose="020B0A04020102020204" pitchFamily="34" charset="0"/>
              </a:rPr>
              <a:t>VIFFE</a:t>
            </a:r>
            <a:endParaRPr lang="hu-H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6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NextGenerationEU figur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6" y="2581619"/>
            <a:ext cx="8977393" cy="37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564066" y="1536857"/>
            <a:ext cx="766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Money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recovery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after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Covid</a:t>
            </a:r>
            <a:r>
              <a:rPr lang="hu-HU" sz="2000" b="1" dirty="0" smtClean="0"/>
              <a:t>            </a:t>
            </a:r>
            <a:r>
              <a:rPr lang="hu-HU" sz="2000" b="1" dirty="0" smtClean="0">
                <a:solidFill>
                  <a:srgbClr val="0070C0"/>
                </a:solidFill>
              </a:rPr>
              <a:t>Pénz a </a:t>
            </a:r>
            <a:r>
              <a:rPr lang="hu-HU" sz="2000" b="1" dirty="0" err="1" smtClean="0">
                <a:solidFill>
                  <a:srgbClr val="0070C0"/>
                </a:solidFill>
              </a:rPr>
              <a:t>Covid</a:t>
            </a:r>
            <a:r>
              <a:rPr lang="hu-HU" sz="2000" b="1" dirty="0" smtClean="0">
                <a:solidFill>
                  <a:srgbClr val="0070C0"/>
                </a:solidFill>
              </a:rPr>
              <a:t> utáni helyreállításra 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 flipH="1">
            <a:off x="1051558" y="6136640"/>
            <a:ext cx="57861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NEXT GENERATION EU   </a:t>
            </a:r>
            <a:r>
              <a:rPr lang="hu-H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ÚJ GENERÁCIÓ EU</a:t>
            </a:r>
            <a:endParaRPr lang="hu-H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Figure representing the share of the main policy areas in the MFF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46" y="1927324"/>
            <a:ext cx="7859179" cy="45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434462" y="1533940"/>
            <a:ext cx="822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More </a:t>
            </a:r>
            <a:r>
              <a:rPr lang="hu-HU" b="1" dirty="0" err="1" smtClean="0"/>
              <a:t>balanced</a:t>
            </a:r>
            <a:r>
              <a:rPr lang="hu-HU" b="1" dirty="0" smtClean="0"/>
              <a:t> </a:t>
            </a:r>
            <a:r>
              <a:rPr lang="hu-HU" b="1" dirty="0" err="1" smtClean="0"/>
              <a:t>budget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2021-2027    </a:t>
            </a:r>
            <a:r>
              <a:rPr lang="hu-HU" b="1" dirty="0" smtClean="0">
                <a:solidFill>
                  <a:srgbClr val="0070C0"/>
                </a:solidFill>
              </a:rPr>
              <a:t>Kiegyensúlyozottabb költségvetés 2021-2027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7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330960" y="1290197"/>
            <a:ext cx="48204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PRIORITIES 2021 – 2027</a:t>
            </a:r>
          </a:p>
          <a:p>
            <a:endParaRPr lang="hu-H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err="1" smtClean="0"/>
              <a:t>Fight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climate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change</a:t>
            </a:r>
            <a:endParaRPr lang="hu-H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Research and </a:t>
            </a:r>
            <a:r>
              <a:rPr lang="hu-HU" sz="2000" b="1" dirty="0" err="1" smtClean="0"/>
              <a:t>innovation</a:t>
            </a:r>
            <a:endParaRPr lang="hu-H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Digital </a:t>
            </a:r>
            <a:r>
              <a:rPr lang="hu-HU" sz="2000" b="1" dirty="0" err="1" smtClean="0"/>
              <a:t>transformation</a:t>
            </a:r>
            <a:endParaRPr lang="hu-H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 </a:t>
            </a:r>
            <a:r>
              <a:rPr lang="hu-HU" sz="2000" b="1" dirty="0" err="1" smtClean="0"/>
              <a:t>Protection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environment</a:t>
            </a:r>
            <a:r>
              <a:rPr lang="hu-HU" sz="2000" b="1" dirty="0" smtClean="0"/>
              <a:t> (</a:t>
            </a:r>
            <a:r>
              <a:rPr lang="hu-HU" sz="2000" b="1" dirty="0" err="1" smtClean="0"/>
              <a:t>biodiversity</a:t>
            </a:r>
            <a:r>
              <a:rPr lang="hu-HU" sz="2000" b="1" dirty="0" smtClean="0"/>
              <a:t>)</a:t>
            </a:r>
          </a:p>
          <a:p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289737" y="3677920"/>
            <a:ext cx="5496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</a:rPr>
              <a:t>KIEMELT HANGSÚLYOK 2021 – 2027</a:t>
            </a:r>
          </a:p>
          <a:p>
            <a:endParaRPr lang="hu-HU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Klímaváltozás elleni küzdelem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Kutatás és innováció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Digitális átmenet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Környezetvédelem (a biológiai sokféleség védelme)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8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78398" y="1941175"/>
            <a:ext cx="7492564" cy="4247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</a:t>
            </a:r>
            <a:r>
              <a:rPr lang="hu-H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u-HU" sz="54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</a:t>
            </a:r>
            <a:r>
              <a:rPr lang="hu-H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u-HU" sz="54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your</a:t>
            </a:r>
            <a:r>
              <a:rPr lang="hu-H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u-HU" sz="54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attention</a:t>
            </a:r>
            <a:endParaRPr lang="hu-HU" sz="54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hu-HU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Have</a:t>
            </a:r>
            <a:r>
              <a:rPr lang="hu-H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 </a:t>
            </a:r>
            <a:r>
              <a:rPr lang="hu-HU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good</a:t>
            </a:r>
            <a:r>
              <a:rPr lang="hu-H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u-HU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discussion</a:t>
            </a:r>
            <a:r>
              <a:rPr lang="hu-H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hu-HU" sz="5400" b="1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hu-H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hu-H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Köszönöm a figyelmet</a:t>
            </a:r>
          </a:p>
          <a:p>
            <a:pPr algn="ctr"/>
            <a:r>
              <a:rPr lang="hu-H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Jó megbeszélést!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2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2846231" y="2603645"/>
            <a:ext cx="3554569" cy="3638931"/>
            <a:chOff x="1764405" y="192043"/>
            <a:chExt cx="4995517" cy="5247859"/>
          </a:xfrm>
        </p:grpSpPr>
        <p:sp>
          <p:nvSpPr>
            <p:cNvPr id="9" name="Ellipszis 8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zövegdoboz 9"/>
          <p:cNvSpPr txBox="1"/>
          <p:nvPr/>
        </p:nvSpPr>
        <p:spPr>
          <a:xfrm>
            <a:off x="4145928" y="5067310"/>
            <a:ext cx="16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Black" panose="020B0A04020102020204" pitchFamily="34" charset="0"/>
              </a:rPr>
              <a:t>VIFFE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40832" y="482503"/>
            <a:ext cx="706171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 Black" panose="020B0A04020102020204" pitchFamily="34" charset="0"/>
              </a:rPr>
              <a:t>VRAKUN’ AND ITS FRIENDS TO DISCUSS</a:t>
            </a:r>
          </a:p>
          <a:p>
            <a:pPr algn="ctr"/>
            <a:r>
              <a:rPr lang="hu-HU" sz="2400" dirty="0" smtClean="0">
                <a:latin typeface="Arial Black" panose="020B0A04020102020204" pitchFamily="34" charset="0"/>
              </a:rPr>
              <a:t> FUTURE PATHS FOR EUROPE   </a:t>
            </a:r>
            <a:r>
              <a:rPr lang="hu-HU" sz="2400" dirty="0" err="1" smtClean="0">
                <a:latin typeface="Arial Black" panose="020B0A04020102020204" pitchFamily="34" charset="0"/>
              </a:rPr>
              <a:t>EfC</a:t>
            </a:r>
            <a:r>
              <a:rPr lang="hu-HU" sz="2400" dirty="0" smtClean="0">
                <a:latin typeface="Arial Black" panose="020B0A04020102020204" pitchFamily="34" charset="0"/>
              </a:rPr>
              <a:t> 2021</a:t>
            </a:r>
            <a:endParaRPr lang="hu-HU" sz="2400" dirty="0">
              <a:latin typeface="Arial Black" panose="020B0A040201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46126" y="1661991"/>
            <a:ext cx="6566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800" b="1" dirty="0">
              <a:latin typeface="Arial Black" panose="020B0A040201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595802" y="2287320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LECTURE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5351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78298" y="2267185"/>
            <a:ext cx="6566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800" b="1" dirty="0">
              <a:latin typeface="Arial Black" panose="020B0A040201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68152" y="4011408"/>
            <a:ext cx="6610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EURÓPA GAZDASÁGI JÖVŐKÉPE</a:t>
            </a:r>
            <a:endParaRPr lang="hu-H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290714" y="1244338"/>
            <a:ext cx="12400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World GDP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743254" y="1245909"/>
            <a:ext cx="153599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5"/>
                </a:solidFill>
              </a:rPr>
              <a:t>A világ GDP-je</a:t>
            </a:r>
            <a:endParaRPr lang="hu-HU" b="1" dirty="0">
              <a:solidFill>
                <a:schemeClr val="accent5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428920" y="2130458"/>
          <a:ext cx="3775435" cy="226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4741682" y="2104534"/>
          <a:ext cx="3897983" cy="226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2804475" y="4336329"/>
          <a:ext cx="3831995" cy="223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2" name="Szövegdoboz 21"/>
          <p:cNvSpPr txBox="1"/>
          <p:nvPr/>
        </p:nvSpPr>
        <p:spPr>
          <a:xfrm>
            <a:off x="1150070" y="1819373"/>
            <a:ext cx="23278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Nominal</a:t>
            </a:r>
            <a:r>
              <a:rPr lang="hu-HU" b="1" dirty="0" smtClean="0"/>
              <a:t>       </a:t>
            </a:r>
            <a:r>
              <a:rPr lang="hu-HU" b="1" dirty="0" smtClean="0">
                <a:solidFill>
                  <a:schemeClr val="accent5"/>
                </a:solidFill>
              </a:rPr>
              <a:t>Nominális</a:t>
            </a:r>
            <a:endParaRPr lang="hu-HU" b="1" dirty="0">
              <a:solidFill>
                <a:schemeClr val="accent5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733068" y="1745530"/>
            <a:ext cx="265919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Per </a:t>
            </a:r>
            <a:r>
              <a:rPr lang="hu-HU" b="1" dirty="0" err="1" smtClean="0"/>
              <a:t>capita</a:t>
            </a:r>
            <a:r>
              <a:rPr lang="hu-HU" b="1" dirty="0" smtClean="0"/>
              <a:t>       </a:t>
            </a:r>
            <a:r>
              <a:rPr lang="hu-HU" b="1" dirty="0" smtClean="0">
                <a:solidFill>
                  <a:schemeClr val="accent5"/>
                </a:solidFill>
              </a:rPr>
              <a:t>Egy főre eső</a:t>
            </a:r>
            <a:endParaRPr lang="hu-HU" b="1" dirty="0">
              <a:solidFill>
                <a:schemeClr val="accent5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798296" y="5442293"/>
            <a:ext cx="194681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PPP       </a:t>
            </a:r>
            <a:r>
              <a:rPr lang="hu-HU" b="1" dirty="0" smtClean="0">
                <a:solidFill>
                  <a:schemeClr val="accent5"/>
                </a:solidFill>
              </a:rPr>
              <a:t>Vásárlóerő</a:t>
            </a:r>
            <a:endParaRPr lang="hu-HU" b="1" dirty="0">
              <a:solidFill>
                <a:schemeClr val="accent5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923827" y="4110086"/>
            <a:ext cx="32333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  USA     CHINA     JAPAN  GERMANY   GB   </a:t>
            </a:r>
            <a:endParaRPr lang="hu-HU" sz="14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242875" y="4073950"/>
            <a:ext cx="32333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  USA     CHINA     JAPAN  GERMANY   GB   </a:t>
            </a:r>
            <a:endParaRPr lang="hu-HU" sz="14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310380" y="6289249"/>
            <a:ext cx="32333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  USA     CHINA     JAPAN  GERMANY   GB   </a:t>
            </a:r>
            <a:endParaRPr lang="hu-HU" sz="14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54524" y="1527142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BUSD</a:t>
            </a:r>
          </a:p>
          <a:p>
            <a:r>
              <a:rPr lang="hu-HU" sz="1600" b="1" dirty="0" err="1" smtClean="0">
                <a:solidFill>
                  <a:schemeClr val="accent5"/>
                </a:solidFill>
              </a:rPr>
              <a:t>MdUSD</a:t>
            </a:r>
            <a:endParaRPr lang="hu-HU" sz="1600" b="1" dirty="0">
              <a:solidFill>
                <a:schemeClr val="accent5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934066" y="4903509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BUSD</a:t>
            </a:r>
          </a:p>
          <a:p>
            <a:r>
              <a:rPr lang="hu-HU" sz="1600" b="1" dirty="0" err="1" smtClean="0">
                <a:solidFill>
                  <a:schemeClr val="accent5"/>
                </a:solidFill>
              </a:rPr>
              <a:t>MdUSD</a:t>
            </a:r>
            <a:endParaRPr lang="hu-HU" sz="1600" b="1" dirty="0">
              <a:solidFill>
                <a:schemeClr val="accent5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751110" y="178166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USD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66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290714" y="1244338"/>
            <a:ext cx="1741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The </a:t>
            </a:r>
            <a:r>
              <a:rPr lang="hu-HU" b="1" dirty="0" err="1" smtClean="0"/>
              <a:t>biggest</a:t>
            </a:r>
            <a:r>
              <a:rPr lang="hu-HU" b="1" dirty="0" smtClean="0"/>
              <a:t> GDP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743254" y="1245909"/>
            <a:ext cx="19502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5"/>
                </a:solidFill>
              </a:rPr>
              <a:t>A legnagyobb GDP</a:t>
            </a:r>
            <a:endParaRPr lang="hu-HU" b="1" dirty="0">
              <a:solidFill>
                <a:schemeClr val="accent5"/>
              </a:solidFill>
            </a:endParaRPr>
          </a:p>
        </p:txBody>
      </p:sp>
      <p:pic>
        <p:nvPicPr>
          <p:cNvPr id="72706" name="Picture 2" descr="cotd eu us china india gdp pp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01951" y="1857375"/>
            <a:ext cx="6667500" cy="5000625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7937369" y="3893270"/>
            <a:ext cx="110799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 Black" pitchFamily="34" charset="0"/>
              </a:rPr>
              <a:t>2015!</a:t>
            </a:r>
            <a:endParaRPr lang="hu-H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pic>
        <p:nvPicPr>
          <p:cNvPr id="26626" name="Picture 2" descr="Which EU countries had the highest GDP in 2019? - Products Eurostat News -  Eurosta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841" y="1027521"/>
            <a:ext cx="5056118" cy="5830479"/>
          </a:xfrm>
          <a:prstGeom prst="rect">
            <a:avLst/>
          </a:prstGeom>
          <a:noFill/>
        </p:spPr>
      </p:pic>
      <p:sp>
        <p:nvSpPr>
          <p:cNvPr id="17" name="Szövegdoboz 16"/>
          <p:cNvSpPr txBox="1"/>
          <p:nvPr/>
        </p:nvSpPr>
        <p:spPr>
          <a:xfrm>
            <a:off x="7192652" y="1913641"/>
            <a:ext cx="145379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5"/>
                </a:solidFill>
              </a:rPr>
              <a:t>EU-GDP </a:t>
            </a:r>
          </a:p>
          <a:p>
            <a:pPr algn="ctr"/>
            <a:r>
              <a:rPr lang="hu-HU" b="1" dirty="0" smtClean="0">
                <a:solidFill>
                  <a:schemeClr val="accent5"/>
                </a:solidFill>
              </a:rPr>
              <a:t>országonként</a:t>
            </a:r>
            <a:endParaRPr lang="hu-HU" b="1" dirty="0">
              <a:solidFill>
                <a:schemeClr val="accent5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54524" y="2526384"/>
            <a:ext cx="147508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Germany</a:t>
            </a:r>
            <a:r>
              <a:rPr lang="hu-HU" b="1" dirty="0" smtClean="0"/>
              <a:t> +</a:t>
            </a:r>
          </a:p>
          <a:p>
            <a:r>
              <a:rPr lang="hu-HU" b="1" dirty="0" smtClean="0"/>
              <a:t>France+</a:t>
            </a:r>
          </a:p>
          <a:p>
            <a:r>
              <a:rPr lang="hu-HU" b="1" dirty="0" err="1" smtClean="0"/>
              <a:t>Italy</a:t>
            </a:r>
            <a:r>
              <a:rPr lang="hu-HU" b="1" dirty="0" smtClean="0"/>
              <a:t>+</a:t>
            </a:r>
          </a:p>
          <a:p>
            <a:r>
              <a:rPr lang="hu-HU" b="1" dirty="0" smtClean="0"/>
              <a:t>Spain+</a:t>
            </a:r>
          </a:p>
          <a:p>
            <a:r>
              <a:rPr lang="hu-HU" b="1" dirty="0" err="1" smtClean="0"/>
              <a:t>Netherlands</a:t>
            </a:r>
            <a:r>
              <a:rPr lang="hu-HU" b="1" dirty="0" smtClean="0"/>
              <a:t>=</a:t>
            </a:r>
          </a:p>
          <a:p>
            <a:endParaRPr lang="hu-HU" b="1" dirty="0" smtClean="0"/>
          </a:p>
          <a:p>
            <a:r>
              <a:rPr lang="hu-HU" sz="2000" b="1" dirty="0" smtClean="0">
                <a:latin typeface="Arial Black" pitchFamily="34" charset="0"/>
              </a:rPr>
              <a:t> 69.6%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033968" y="3008723"/>
            <a:ext cx="1720343" cy="20621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5"/>
                </a:solidFill>
              </a:rPr>
              <a:t>Németország +</a:t>
            </a:r>
          </a:p>
          <a:p>
            <a:r>
              <a:rPr lang="hu-HU" b="1" dirty="0" smtClean="0">
                <a:solidFill>
                  <a:schemeClr val="accent5"/>
                </a:solidFill>
              </a:rPr>
              <a:t>Franciaország+</a:t>
            </a:r>
          </a:p>
          <a:p>
            <a:r>
              <a:rPr lang="hu-HU" b="1" dirty="0" smtClean="0">
                <a:solidFill>
                  <a:schemeClr val="accent5"/>
                </a:solidFill>
              </a:rPr>
              <a:t>Olaszország+</a:t>
            </a:r>
          </a:p>
          <a:p>
            <a:r>
              <a:rPr lang="hu-HU" b="1" dirty="0" smtClean="0">
                <a:solidFill>
                  <a:schemeClr val="accent5"/>
                </a:solidFill>
              </a:rPr>
              <a:t>Spanyolország+</a:t>
            </a:r>
          </a:p>
          <a:p>
            <a:r>
              <a:rPr lang="hu-HU" b="1" dirty="0" smtClean="0">
                <a:solidFill>
                  <a:schemeClr val="accent5"/>
                </a:solidFill>
              </a:rPr>
              <a:t>Hollandia=</a:t>
            </a:r>
          </a:p>
          <a:p>
            <a:endParaRPr lang="hu-HU" b="1" dirty="0" smtClean="0">
              <a:solidFill>
                <a:schemeClr val="accent5"/>
              </a:solidFill>
            </a:endParaRPr>
          </a:p>
          <a:p>
            <a:r>
              <a:rPr lang="hu-HU" sz="2000" b="1" dirty="0" smtClean="0">
                <a:solidFill>
                  <a:schemeClr val="accent5"/>
                </a:solidFill>
                <a:latin typeface="Arial Black" pitchFamily="34" charset="0"/>
              </a:rPr>
              <a:t>   69.6%</a:t>
            </a:r>
            <a:endParaRPr lang="hu-H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5352" y="2393573"/>
            <a:ext cx="825925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zövegdoboz 16"/>
          <p:cNvSpPr txBox="1"/>
          <p:nvPr/>
        </p:nvSpPr>
        <p:spPr>
          <a:xfrm>
            <a:off x="1696826" y="1121790"/>
            <a:ext cx="48415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Decrease</a:t>
            </a:r>
            <a:r>
              <a:rPr lang="hu-HU" b="1" dirty="0" smtClean="0"/>
              <a:t> of GDP </a:t>
            </a:r>
            <a:r>
              <a:rPr lang="hu-HU" b="1" dirty="0" err="1" smtClean="0"/>
              <a:t>in</a:t>
            </a:r>
            <a:r>
              <a:rPr lang="hu-HU" b="1" dirty="0" smtClean="0"/>
              <a:t> 2020 2. </a:t>
            </a:r>
            <a:r>
              <a:rPr lang="hu-HU" b="1" dirty="0" err="1" smtClean="0"/>
              <a:t>quartal</a:t>
            </a:r>
            <a:r>
              <a:rPr lang="hu-HU" b="1" dirty="0" smtClean="0"/>
              <a:t> </a:t>
            </a:r>
            <a:r>
              <a:rPr lang="hu-HU" b="1" dirty="0" err="1" smtClean="0"/>
              <a:t>due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COVID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291472" y="1659118"/>
            <a:ext cx="600568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5"/>
                </a:solidFill>
              </a:rPr>
              <a:t>GDP-csökkenés 2020 2. negyedévben a COVID következtében</a:t>
            </a:r>
            <a:endParaRPr lang="hu-H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4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pic>
        <p:nvPicPr>
          <p:cNvPr id="71682" name="Picture 2" descr="Table 1 : Overview - the spring 2021 forecas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97878" y="1042971"/>
            <a:ext cx="5698469" cy="5698469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226243" y="2168165"/>
            <a:ext cx="13019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 smtClean="0"/>
              <a:t>Forecast</a:t>
            </a:r>
            <a:endParaRPr lang="hu-HU" sz="2000" b="1" dirty="0" smtClean="0"/>
          </a:p>
          <a:p>
            <a:pPr algn="ctr"/>
            <a:r>
              <a:rPr lang="hu-HU" sz="2000" b="1" dirty="0" smtClean="0"/>
              <a:t>2020-2022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365926" y="2141455"/>
            <a:ext cx="1316771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5"/>
                </a:solidFill>
              </a:rPr>
              <a:t>Előrejelzés</a:t>
            </a:r>
          </a:p>
          <a:p>
            <a:pPr algn="ctr"/>
            <a:r>
              <a:rPr lang="hu-HU" sz="2000" b="1" dirty="0" smtClean="0">
                <a:solidFill>
                  <a:schemeClr val="accent5"/>
                </a:solidFill>
              </a:rPr>
              <a:t>2020-2022</a:t>
            </a:r>
            <a:endParaRPr lang="hu-HU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624293" y="218942"/>
            <a:ext cx="1249251" cy="1164116"/>
            <a:chOff x="1764405" y="192043"/>
            <a:chExt cx="4995517" cy="5247859"/>
          </a:xfrm>
        </p:grpSpPr>
        <p:sp>
          <p:nvSpPr>
            <p:cNvPr id="3" name="Ellipszis 2"/>
            <p:cNvSpPr/>
            <p:nvPr/>
          </p:nvSpPr>
          <p:spPr>
            <a:xfrm>
              <a:off x="2296132" y="853884"/>
              <a:ext cx="4108361" cy="3924177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34" y="192043"/>
              <a:ext cx="2073750" cy="13819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50" y="1967871"/>
              <a:ext cx="2143934" cy="12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05" y="1354578"/>
              <a:ext cx="1316154" cy="8791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037" y="1375179"/>
              <a:ext cx="1287885" cy="8585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56" y="2579481"/>
              <a:ext cx="1316154" cy="77011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39" y="2579481"/>
              <a:ext cx="1288768" cy="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19" y="4624734"/>
              <a:ext cx="1196707" cy="79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142" y="3584958"/>
              <a:ext cx="1608831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64" y="3584958"/>
              <a:ext cx="1608832" cy="8044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13" y="4602664"/>
              <a:ext cx="1373846" cy="83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zövegdoboz 13"/>
          <p:cNvSpPr txBox="1"/>
          <p:nvPr/>
        </p:nvSpPr>
        <p:spPr>
          <a:xfrm>
            <a:off x="520994" y="122852"/>
            <a:ext cx="68415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VRAKUN’ AND ITS FRIENDS TO DISCUSS FUTURE PATHS FOR EU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69997" y="600945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ECONOMIC FUTURE OF EUROPE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75034" y="2234153"/>
            <a:ext cx="837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GDP%	        INFLATION %             UNEMPLOYMENT %             BUDGET BALANCE %</a:t>
            </a:r>
          </a:p>
          <a:p>
            <a:r>
              <a:rPr lang="hu-HU" dirty="0" smtClean="0">
                <a:solidFill>
                  <a:schemeClr val="accent5"/>
                </a:solidFill>
              </a:rPr>
              <a:t>GDP%               INFLÁCIÓ %              MUNKANÉLKÜLISÉG %    KÖLTSÉGVETÉSI EGYENSÚLY%</a:t>
            </a:r>
            <a:endParaRPr lang="hu-HU" dirty="0">
              <a:solidFill>
                <a:schemeClr val="accent5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978870" y="1225485"/>
            <a:ext cx="278005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EU FORECAST 2020 – 2022</a:t>
            </a:r>
          </a:p>
          <a:p>
            <a:pPr algn="ctr"/>
            <a:r>
              <a:rPr lang="hu-HU" b="1" dirty="0" smtClean="0">
                <a:solidFill>
                  <a:schemeClr val="accent5"/>
                </a:solidFill>
              </a:rPr>
              <a:t>EU ELŐREJELZÉS 2020-2022</a:t>
            </a:r>
            <a:endParaRPr lang="hu-HU" b="1" dirty="0">
              <a:solidFill>
                <a:schemeClr val="accent5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22548" y="291288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2020  2021  2022</a:t>
            </a:r>
            <a:endParaRPr lang="hu-HU" sz="16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707823" y="2914454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   2020  2021  2022</a:t>
            </a:r>
            <a:endParaRPr lang="hu-HU" sz="16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904269" y="289560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2020  2021  2022</a:t>
            </a:r>
            <a:endParaRPr lang="hu-HU" sz="16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308102" y="2914454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     2020  2021  2022</a:t>
            </a:r>
            <a:endParaRPr lang="hu-HU" sz="16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0" y="3506772"/>
            <a:ext cx="829105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-6.1   4.2     4.4       0.7     1.9     1.5            7.1      7.6    7.0                     -6.9     -7.5     -3.7</a:t>
            </a:r>
            <a:endParaRPr lang="hu-HU" b="1" dirty="0"/>
          </a:p>
        </p:txBody>
      </p:sp>
      <p:graphicFrame>
        <p:nvGraphicFramePr>
          <p:cNvPr id="24" name="Diagram 23"/>
          <p:cNvGraphicFramePr/>
          <p:nvPr/>
        </p:nvGraphicFramePr>
        <p:xfrm>
          <a:off x="0" y="3952188"/>
          <a:ext cx="17533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1635552" y="4114800"/>
          <a:ext cx="20126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3681168" y="4114800"/>
          <a:ext cx="20786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5990735" y="3952188"/>
          <a:ext cx="22388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6497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403</Words>
  <Application>Microsoft Office PowerPoint</Application>
  <PresentationFormat>Diavetítés a képernyőre (4:3 oldalarány)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Balogh Béla</cp:lastModifiedBy>
  <cp:revision>1</cp:revision>
  <dcterms:created xsi:type="dcterms:W3CDTF">2021-06-16T09:44:20Z</dcterms:created>
  <dcterms:modified xsi:type="dcterms:W3CDTF">2021-06-29T19:01:32Z</dcterms:modified>
</cp:coreProperties>
</file>