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3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1073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87828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695519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0680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3565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3960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9329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3032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03956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3207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61374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FD6E-0771-4DB6-BBEC-C5B719C54F4B}" type="datetimeFigureOut">
              <a:rPr lang="hu-HU" smtClean="0"/>
              <a:pPr/>
              <a:t>2021. 07. 03.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9B598-8274-423B-98C5-93181CE1264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907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7.jpeg"/><Relationship Id="rId5" Type="http://schemas.openxmlformats.org/officeDocument/2006/relationships/image" Target="../media/image12.png"/><Relationship Id="rId10" Type="http://schemas.openxmlformats.org/officeDocument/2006/relationships/image" Target="../media/image16.jpe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jpe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jpeg"/><Relationship Id="rId5" Type="http://schemas.openxmlformats.org/officeDocument/2006/relationships/image" Target="../media/image20.png"/><Relationship Id="rId10" Type="http://schemas.openxmlformats.org/officeDocument/2006/relationships/image" Target="../media/image25.jpe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1223493" y="192043"/>
            <a:ext cx="6065949" cy="6195878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3441455" y="4223906"/>
            <a:ext cx="175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latin typeface="Arial Black" panose="020B0A04020102020204" pitchFamily="34" charset="0"/>
              </a:rPr>
              <a:t>VIFFE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26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Balra-jobbra nyíl 15"/>
          <p:cNvSpPr/>
          <p:nvPr/>
        </p:nvSpPr>
        <p:spPr>
          <a:xfrm>
            <a:off x="629392" y="3135086"/>
            <a:ext cx="8146473" cy="84314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0" y="1864426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90005" y="2315688"/>
            <a:ext cx="27172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FEELING OF DICTATORSHIP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5646632" y="1921824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992586" y="2384960"/>
            <a:ext cx="853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CHAOS</a:t>
            </a:r>
            <a:endParaRPr lang="hu-HU" b="1" dirty="0"/>
          </a:p>
        </p:txBody>
      </p:sp>
      <p:sp>
        <p:nvSpPr>
          <p:cNvPr id="21" name="Lefelé nyíl 20"/>
          <p:cNvSpPr/>
          <p:nvPr/>
        </p:nvSpPr>
        <p:spPr>
          <a:xfrm>
            <a:off x="463138" y="2814452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8655133" y="2812473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övegdoboz 22"/>
          <p:cNvSpPr txBox="1"/>
          <p:nvPr/>
        </p:nvSpPr>
        <p:spPr>
          <a:xfrm>
            <a:off x="166255" y="4512624"/>
            <a:ext cx="395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605643" y="4987636"/>
            <a:ext cx="220515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 DIKTATÚRA ÉRZETE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033159" y="4641273"/>
            <a:ext cx="4237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DECENTRALIZÁLT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7218219" y="5068783"/>
            <a:ext cx="82272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KÁOSZ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7" name="Felfelé nyíl 26"/>
          <p:cNvSpPr/>
          <p:nvPr/>
        </p:nvSpPr>
        <p:spPr>
          <a:xfrm>
            <a:off x="510640" y="3550722"/>
            <a:ext cx="225630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Felfelé nyíl 27"/>
          <p:cNvSpPr/>
          <p:nvPr/>
        </p:nvSpPr>
        <p:spPr>
          <a:xfrm>
            <a:off x="8678883" y="3548743"/>
            <a:ext cx="298861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0533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Balra-jobbra nyíl 15"/>
          <p:cNvSpPr/>
          <p:nvPr/>
        </p:nvSpPr>
        <p:spPr>
          <a:xfrm>
            <a:off x="629392" y="3135086"/>
            <a:ext cx="8146473" cy="843148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0" y="1864426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190005" y="2315688"/>
            <a:ext cx="27172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FEELING OF DICTATORSHIP</a:t>
            </a:r>
            <a:endParaRPr lang="hu-HU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5646632" y="1921824"/>
            <a:ext cx="34973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FULLY CENTRALISED DECISIONS</a:t>
            </a:r>
          </a:p>
          <a:p>
            <a:endParaRPr lang="hu-HU" sz="2000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992586" y="2384960"/>
            <a:ext cx="8531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/>
              <a:t>CHAOS</a:t>
            </a:r>
            <a:endParaRPr lang="hu-HU" b="1" dirty="0"/>
          </a:p>
        </p:txBody>
      </p:sp>
      <p:sp>
        <p:nvSpPr>
          <p:cNvPr id="21" name="Lefelé nyíl 20"/>
          <p:cNvSpPr/>
          <p:nvPr/>
        </p:nvSpPr>
        <p:spPr>
          <a:xfrm>
            <a:off x="463138" y="2814452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Lefelé nyíl 21"/>
          <p:cNvSpPr/>
          <p:nvPr/>
        </p:nvSpPr>
        <p:spPr>
          <a:xfrm>
            <a:off x="8655133" y="2812473"/>
            <a:ext cx="296883" cy="76002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Szövegdoboz 22"/>
          <p:cNvSpPr txBox="1"/>
          <p:nvPr/>
        </p:nvSpPr>
        <p:spPr>
          <a:xfrm>
            <a:off x="166255" y="4512624"/>
            <a:ext cx="395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605643" y="4987636"/>
            <a:ext cx="220515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A DIKTATÚRA ÉRZETE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5033159" y="4641273"/>
            <a:ext cx="4237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TELJESEN DECENTRALIZÁLT DÖNTÉSEK</a:t>
            </a:r>
            <a:endParaRPr lang="hu-HU" sz="2000" b="1" u="sng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7218219" y="5068783"/>
            <a:ext cx="82272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KÁOSZ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7" name="Felfelé nyíl 26"/>
          <p:cNvSpPr/>
          <p:nvPr/>
        </p:nvSpPr>
        <p:spPr>
          <a:xfrm>
            <a:off x="510640" y="3550722"/>
            <a:ext cx="225630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Felfelé nyíl 27"/>
          <p:cNvSpPr/>
          <p:nvPr/>
        </p:nvSpPr>
        <p:spPr>
          <a:xfrm>
            <a:off x="8678883" y="3548743"/>
            <a:ext cx="298861" cy="807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Lefelé nyíl 28"/>
          <p:cNvSpPr/>
          <p:nvPr/>
        </p:nvSpPr>
        <p:spPr>
          <a:xfrm>
            <a:off x="3241964" y="2541319"/>
            <a:ext cx="1056904" cy="807523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1518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19121" y="2090058"/>
            <a:ext cx="8924879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itchFamily="34" charset="0"/>
              </a:rPr>
              <a:t>FULLY CENTRALISED AND FULLY DECENTRALISED </a:t>
            </a:r>
          </a:p>
          <a:p>
            <a:pPr algn="ctr"/>
            <a:r>
              <a:rPr lang="hu-HU" sz="2400" b="1" dirty="0" smtClean="0">
                <a:latin typeface="Arial Black" pitchFamily="34" charset="0"/>
              </a:rPr>
              <a:t>DECISIONS ARE EQUALLY BAD</a:t>
            </a:r>
            <a:endParaRPr lang="hu-HU" sz="2400" b="1" dirty="0">
              <a:latin typeface="Arial Black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729811" y="4368141"/>
            <a:ext cx="7903510" cy="120032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itchFamily="34" charset="0"/>
              </a:rPr>
              <a:t>A TELJESEN CENTRALIZÁLT ÉS A TELJESEN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itchFamily="34" charset="0"/>
              </a:rPr>
              <a:t>DECENTRALIZÁLT DÖNTÉSEK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itchFamily="34" charset="0"/>
              </a:rPr>
              <a:t>EGYFORMÁN ROSSZAK</a:t>
            </a:r>
            <a:endParaRPr lang="hu-HU" sz="24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7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235792" y="1852551"/>
            <a:ext cx="8519512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itchFamily="34" charset="0"/>
              </a:rPr>
              <a:t>THE RIGHT DECISION MAKING LEVEL IS, WHERE</a:t>
            </a:r>
          </a:p>
          <a:p>
            <a:endParaRPr lang="hu-HU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latin typeface="Arial Black" pitchFamily="34" charset="0"/>
              </a:rPr>
              <a:t>  ALL THE CONDITIONS AND CONSEQUENCES ARE KNOWN BEST</a:t>
            </a:r>
          </a:p>
          <a:p>
            <a:pPr>
              <a:buFont typeface="Arial" pitchFamily="34" charset="0"/>
              <a:buChar char="•"/>
            </a:pPr>
            <a:endParaRPr lang="hu-HU" b="1" dirty="0" smtClean="0"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latin typeface="Arial Black" pitchFamily="34" charset="0"/>
              </a:rPr>
              <a:t> WHERE DECISION MAKERS ARE MOST INTERESTED </a:t>
            </a:r>
          </a:p>
          <a:p>
            <a:r>
              <a:rPr lang="hu-HU" b="1" dirty="0" smtClean="0">
                <a:latin typeface="Arial Black" pitchFamily="34" charset="0"/>
              </a:rPr>
              <a:t>  IN THE BEST DECISION</a:t>
            </a:r>
            <a:endParaRPr lang="hu-HU" b="1" dirty="0">
              <a:latin typeface="Arial Black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91952" y="4035631"/>
            <a:ext cx="7126759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AZ </a:t>
            </a:r>
            <a:r>
              <a:rPr lang="hu-HU" b="1" dirty="0" err="1" smtClean="0">
                <a:solidFill>
                  <a:srgbClr val="0070C0"/>
                </a:solidFill>
                <a:latin typeface="Arial Black" pitchFamily="34" charset="0"/>
              </a:rPr>
              <a:t>AZ</a:t>
            </a:r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OPTIMÁLIS DÖNTÉSHOZATALI SZINT, AHOL</a:t>
            </a:r>
          </a:p>
          <a:p>
            <a:endParaRPr lang="hu-HU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 MINDEN FELTÉTELT ÉS MINDEN KÖVETKEZMÉNYT </a:t>
            </a:r>
          </a:p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   A LEGJOBBAN ISMERIK</a:t>
            </a:r>
          </a:p>
          <a:p>
            <a:pPr>
              <a:buFont typeface="Arial" pitchFamily="34" charset="0"/>
              <a:buChar char="•"/>
            </a:pPr>
            <a:endParaRPr lang="hu-HU" b="1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AHOL A DÖNTÉSHOZÓK A LEGINKÁBB ÉRDEKELTEK </a:t>
            </a:r>
          </a:p>
          <a:p>
            <a:r>
              <a:rPr lang="hu-HU" b="1" dirty="0" smtClean="0">
                <a:solidFill>
                  <a:srgbClr val="0070C0"/>
                </a:solidFill>
                <a:latin typeface="Arial Black" pitchFamily="34" charset="0"/>
              </a:rPr>
              <a:t>   A JÓ DÖNTÉSEKBEN</a:t>
            </a:r>
            <a:endParaRPr lang="hu-HU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739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266820" y="2967335"/>
            <a:ext cx="861036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THANKS FOR THE ATTENTION</a:t>
            </a:r>
          </a:p>
          <a:p>
            <a:pPr algn="ctr"/>
            <a:endParaRPr lang="hu-HU" sz="5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hu-H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KÖSZÖNÖM A FIGYELMET</a:t>
            </a:r>
            <a:endParaRPr lang="hu-H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08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2846231" y="2603645"/>
            <a:ext cx="3554569" cy="3638931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4145928" y="5067310"/>
            <a:ext cx="160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VIFFE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040832" y="482503"/>
            <a:ext cx="7061712" cy="83099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VRAKUN’ AND ITS FRIENDS TO DISCUSS</a:t>
            </a:r>
          </a:p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 FUTURE PATHS FOR EUROPE   </a:t>
            </a:r>
            <a:r>
              <a:rPr lang="hu-HU" sz="2400" dirty="0" err="1" smtClean="0">
                <a:latin typeface="Arial Black" panose="020B0A04020102020204" pitchFamily="34" charset="0"/>
              </a:rPr>
              <a:t>EfC</a:t>
            </a:r>
            <a:r>
              <a:rPr lang="hu-HU" sz="2400" dirty="0" smtClean="0">
                <a:latin typeface="Arial Black" panose="020B0A04020102020204" pitchFamily="34" charset="0"/>
              </a:rPr>
              <a:t> 2021</a:t>
            </a:r>
            <a:endParaRPr lang="hu-HU" sz="24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31457" y="1661991"/>
            <a:ext cx="8595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800" b="1" dirty="0">
              <a:latin typeface="Arial Black" panose="020B0A040201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595802" y="2287320"/>
            <a:ext cx="101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LECTURE</a:t>
            </a:r>
            <a:endParaRPr lang="hu-HU" b="1" dirty="0"/>
          </a:p>
        </p:txBody>
      </p:sp>
    </p:spTree>
    <p:extLst>
      <p:ext uri="{BB962C8B-B14F-4D97-AF65-F5344CB8AC3E}">
        <p14:creationId xmlns="" xmlns:p14="http://schemas.microsoft.com/office/powerpoint/2010/main" val="420511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546260" y="2246865"/>
            <a:ext cx="79745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CENTRALISATION VS DECENTRALISATION</a:t>
            </a:r>
          </a:p>
          <a:p>
            <a:pPr algn="ctr"/>
            <a:endParaRPr lang="hu-HU" sz="2400" b="1" dirty="0">
              <a:latin typeface="Arial Black" panose="020B0A04020102020204" pitchFamily="34" charset="0"/>
            </a:endParaRPr>
          </a:p>
          <a:p>
            <a:pPr algn="ctr"/>
            <a:endParaRPr lang="hu-HU" sz="2400" b="1" dirty="0" smtClean="0">
              <a:latin typeface="Arial Black" panose="020B0A04020102020204" pitchFamily="34" charset="0"/>
            </a:endParaRP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CENTRALIZÁLNI VAGY DECENTRALIZÁLNI…?!</a:t>
            </a:r>
            <a:endParaRPr lang="hu-HU" sz="2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356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grpSp>
        <p:nvGrpSpPr>
          <p:cNvPr id="21" name="Csoportba foglalás 20"/>
          <p:cNvGrpSpPr/>
          <p:nvPr/>
        </p:nvGrpSpPr>
        <p:grpSpPr>
          <a:xfrm>
            <a:off x="406400" y="6532880"/>
            <a:ext cx="591632" cy="81280"/>
            <a:chOff x="406400" y="6532880"/>
            <a:chExt cx="591632" cy="81280"/>
          </a:xfrm>
        </p:grpSpPr>
        <p:sp>
          <p:nvSpPr>
            <p:cNvPr id="16" name="Téglalap 15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1016000" y="7142480"/>
            <a:ext cx="114594" cy="812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2" name="Csoportba foglalás 21"/>
          <p:cNvGrpSpPr/>
          <p:nvPr/>
        </p:nvGrpSpPr>
        <p:grpSpPr>
          <a:xfrm>
            <a:off x="1899920" y="6532880"/>
            <a:ext cx="591632" cy="81280"/>
            <a:chOff x="406400" y="6532880"/>
            <a:chExt cx="591632" cy="81280"/>
          </a:xfrm>
        </p:grpSpPr>
        <p:sp>
          <p:nvSpPr>
            <p:cNvPr id="23" name="Téglalap 2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7" name="Csoportba foglalás 26"/>
          <p:cNvGrpSpPr/>
          <p:nvPr/>
        </p:nvGrpSpPr>
        <p:grpSpPr>
          <a:xfrm>
            <a:off x="1150432" y="6532880"/>
            <a:ext cx="591632" cy="81280"/>
            <a:chOff x="406400" y="6532880"/>
            <a:chExt cx="591632" cy="81280"/>
          </a:xfrm>
        </p:grpSpPr>
        <p:sp>
          <p:nvSpPr>
            <p:cNvPr id="28" name="Téglalap 2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Téglalap 2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1"/>
          <p:cNvGrpSpPr/>
          <p:nvPr/>
        </p:nvGrpSpPr>
        <p:grpSpPr>
          <a:xfrm>
            <a:off x="3380234" y="6532880"/>
            <a:ext cx="591632" cy="81280"/>
            <a:chOff x="406400" y="6532880"/>
            <a:chExt cx="591632" cy="81280"/>
          </a:xfrm>
        </p:grpSpPr>
        <p:sp>
          <p:nvSpPr>
            <p:cNvPr id="33" name="Téglalap 3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Téglalap 3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Téglalap 3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7" name="Csoportba foglalás 36"/>
          <p:cNvGrpSpPr/>
          <p:nvPr/>
        </p:nvGrpSpPr>
        <p:grpSpPr>
          <a:xfrm>
            <a:off x="2651760" y="6522720"/>
            <a:ext cx="591632" cy="81280"/>
            <a:chOff x="406400" y="6532880"/>
            <a:chExt cx="591632" cy="81280"/>
          </a:xfrm>
        </p:grpSpPr>
        <p:sp>
          <p:nvSpPr>
            <p:cNvPr id="38" name="Téglalap 3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Téglalap 3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Téglalap 4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4910326" y="6532880"/>
            <a:ext cx="591632" cy="81280"/>
            <a:chOff x="406400" y="6532880"/>
            <a:chExt cx="591632" cy="81280"/>
          </a:xfrm>
        </p:grpSpPr>
        <p:sp>
          <p:nvSpPr>
            <p:cNvPr id="43" name="Téglalap 4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7" name="Csoportba foglalás 46"/>
          <p:cNvGrpSpPr/>
          <p:nvPr/>
        </p:nvGrpSpPr>
        <p:grpSpPr>
          <a:xfrm>
            <a:off x="4145280" y="6522720"/>
            <a:ext cx="591632" cy="81280"/>
            <a:chOff x="406400" y="6532880"/>
            <a:chExt cx="591632" cy="81280"/>
          </a:xfrm>
        </p:grpSpPr>
        <p:sp>
          <p:nvSpPr>
            <p:cNvPr id="48" name="Téglalap 4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Téglalap 5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2" name="Csoportba foglalás 51"/>
          <p:cNvGrpSpPr/>
          <p:nvPr/>
        </p:nvGrpSpPr>
        <p:grpSpPr>
          <a:xfrm>
            <a:off x="6432610" y="6532880"/>
            <a:ext cx="591632" cy="81280"/>
            <a:chOff x="406400" y="6532880"/>
            <a:chExt cx="591632" cy="81280"/>
          </a:xfrm>
        </p:grpSpPr>
        <p:sp>
          <p:nvSpPr>
            <p:cNvPr id="53" name="Téglalap 5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7" name="Csoportba foglalás 56"/>
          <p:cNvGrpSpPr/>
          <p:nvPr/>
        </p:nvGrpSpPr>
        <p:grpSpPr>
          <a:xfrm>
            <a:off x="5675372" y="6522720"/>
            <a:ext cx="591632" cy="81280"/>
            <a:chOff x="406400" y="6532880"/>
            <a:chExt cx="591632" cy="81280"/>
          </a:xfrm>
        </p:grpSpPr>
        <p:sp>
          <p:nvSpPr>
            <p:cNvPr id="58" name="Téglalap 5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9" name="Téglalap 5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Téglalap 5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Téglalap 6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2" name="Csoportba foglalás 61"/>
          <p:cNvGrpSpPr/>
          <p:nvPr/>
        </p:nvGrpSpPr>
        <p:grpSpPr>
          <a:xfrm>
            <a:off x="7964784" y="6543040"/>
            <a:ext cx="591632" cy="81280"/>
            <a:chOff x="406400" y="6532880"/>
            <a:chExt cx="591632" cy="81280"/>
          </a:xfrm>
        </p:grpSpPr>
        <p:sp>
          <p:nvSpPr>
            <p:cNvPr id="63" name="Téglalap 6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Téglalap 6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Téglalap 6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7" name="Csoportba foglalás 66"/>
          <p:cNvGrpSpPr/>
          <p:nvPr/>
        </p:nvGrpSpPr>
        <p:grpSpPr>
          <a:xfrm>
            <a:off x="7182040" y="6543040"/>
            <a:ext cx="591632" cy="81280"/>
            <a:chOff x="406400" y="6532880"/>
            <a:chExt cx="591632" cy="81280"/>
          </a:xfrm>
        </p:grpSpPr>
        <p:sp>
          <p:nvSpPr>
            <p:cNvPr id="68" name="Téglalap 6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Téglalap 6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Téglalap 6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Téglalap 7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2" name="Téglalap 71"/>
          <p:cNvSpPr/>
          <p:nvPr/>
        </p:nvSpPr>
        <p:spPr>
          <a:xfrm>
            <a:off x="52099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8069557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78996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6513890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729017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349653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4268641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024438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2014514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276635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1283368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88" name="Csoportba foglalás 95"/>
          <p:cNvGrpSpPr/>
          <p:nvPr/>
        </p:nvGrpSpPr>
        <p:grpSpPr>
          <a:xfrm>
            <a:off x="463697" y="6197600"/>
            <a:ext cx="498082" cy="335280"/>
            <a:chOff x="463697" y="6197600"/>
            <a:chExt cx="498082" cy="335280"/>
          </a:xfrm>
        </p:grpSpPr>
        <p:cxnSp>
          <p:nvCxnSpPr>
            <p:cNvPr id="84" name="Egyenes összekötő nyíllal 83"/>
            <p:cNvCxnSpPr>
              <a:stCxn id="16" idx="0"/>
            </p:cNvCxnSpPr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gyenes összekötő nyíllal 85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Csoportba foglalás 96"/>
          <p:cNvGrpSpPr/>
          <p:nvPr/>
        </p:nvGrpSpPr>
        <p:grpSpPr>
          <a:xfrm>
            <a:off x="5725772" y="6197600"/>
            <a:ext cx="498082" cy="335280"/>
            <a:chOff x="463697" y="6197600"/>
            <a:chExt cx="498082" cy="335280"/>
          </a:xfrm>
        </p:grpSpPr>
        <p:cxnSp>
          <p:nvCxnSpPr>
            <p:cNvPr id="98" name="Egyenes összekötő nyíllal 9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Csoportba foglalás 101"/>
          <p:cNvGrpSpPr/>
          <p:nvPr/>
        </p:nvGrpSpPr>
        <p:grpSpPr>
          <a:xfrm>
            <a:off x="6467600" y="6197600"/>
            <a:ext cx="498082" cy="335280"/>
            <a:chOff x="463697" y="6197600"/>
            <a:chExt cx="498082" cy="335280"/>
          </a:xfrm>
        </p:grpSpPr>
        <p:cxnSp>
          <p:nvCxnSpPr>
            <p:cNvPr id="103" name="Egyenes összekötő nyíllal 10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Csoportba foglalás 106"/>
          <p:cNvGrpSpPr/>
          <p:nvPr/>
        </p:nvGrpSpPr>
        <p:grpSpPr>
          <a:xfrm>
            <a:off x="7242003" y="6211442"/>
            <a:ext cx="498082" cy="335280"/>
            <a:chOff x="463697" y="6197600"/>
            <a:chExt cx="498082" cy="335280"/>
          </a:xfrm>
        </p:grpSpPr>
        <p:cxnSp>
          <p:nvCxnSpPr>
            <p:cNvPr id="108" name="Egyenes összekötő nyíllal 10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nyíllal 11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Csoportba foglalás 111"/>
          <p:cNvGrpSpPr/>
          <p:nvPr/>
        </p:nvGrpSpPr>
        <p:grpSpPr>
          <a:xfrm>
            <a:off x="8022081" y="6177280"/>
            <a:ext cx="498082" cy="335280"/>
            <a:chOff x="463697" y="6197600"/>
            <a:chExt cx="498082" cy="335280"/>
          </a:xfrm>
        </p:grpSpPr>
        <p:cxnSp>
          <p:nvCxnSpPr>
            <p:cNvPr id="113" name="Egyenes összekötő nyíllal 11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nyíllal 11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nyíllal 11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Csoportba foglalás 116"/>
          <p:cNvGrpSpPr/>
          <p:nvPr/>
        </p:nvGrpSpPr>
        <p:grpSpPr>
          <a:xfrm>
            <a:off x="2701289" y="6187440"/>
            <a:ext cx="498082" cy="335280"/>
            <a:chOff x="463697" y="6197600"/>
            <a:chExt cx="498082" cy="335280"/>
          </a:xfrm>
        </p:grpSpPr>
        <p:cxnSp>
          <p:nvCxnSpPr>
            <p:cNvPr id="118" name="Egyenes összekötő nyíllal 11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nyíllal 11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gyenes összekötő nyíllal 11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gyenes összekötő nyíllal 12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Csoportba foglalás 121"/>
          <p:cNvGrpSpPr/>
          <p:nvPr/>
        </p:nvGrpSpPr>
        <p:grpSpPr>
          <a:xfrm>
            <a:off x="3431394" y="6187440"/>
            <a:ext cx="498082" cy="335280"/>
            <a:chOff x="463697" y="6197600"/>
            <a:chExt cx="498082" cy="335280"/>
          </a:xfrm>
        </p:grpSpPr>
        <p:cxnSp>
          <p:nvCxnSpPr>
            <p:cNvPr id="123" name="Egyenes összekötő nyíllal 12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gyenes összekötő nyíllal 12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Csoportba foglalás 126"/>
          <p:cNvGrpSpPr/>
          <p:nvPr/>
        </p:nvGrpSpPr>
        <p:grpSpPr>
          <a:xfrm>
            <a:off x="4212873" y="6177280"/>
            <a:ext cx="498082" cy="335280"/>
            <a:chOff x="463697" y="6197600"/>
            <a:chExt cx="498082" cy="335280"/>
          </a:xfrm>
        </p:grpSpPr>
        <p:cxnSp>
          <p:nvCxnSpPr>
            <p:cNvPr id="128" name="Egyenes összekötő nyíllal 12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gyenes összekötő nyíllal 12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Egyenes összekötő nyíllal 12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gyenes összekötő nyíllal 13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Csoportba foglalás 131"/>
          <p:cNvGrpSpPr/>
          <p:nvPr/>
        </p:nvGrpSpPr>
        <p:grpSpPr>
          <a:xfrm>
            <a:off x="4965154" y="6177280"/>
            <a:ext cx="498082" cy="335280"/>
            <a:chOff x="463697" y="6197600"/>
            <a:chExt cx="498082" cy="335280"/>
          </a:xfrm>
        </p:grpSpPr>
        <p:cxnSp>
          <p:nvCxnSpPr>
            <p:cNvPr id="133" name="Egyenes összekötő nyíllal 13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gyenes összekötő nyíllal 13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gyenes összekötő nyíllal 13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gyenes összekötő nyíllal 13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Csoportba foglalás 136"/>
          <p:cNvGrpSpPr/>
          <p:nvPr/>
        </p:nvGrpSpPr>
        <p:grpSpPr>
          <a:xfrm>
            <a:off x="1174981" y="6207760"/>
            <a:ext cx="498082" cy="335280"/>
            <a:chOff x="463697" y="6197600"/>
            <a:chExt cx="498082" cy="335280"/>
          </a:xfrm>
        </p:grpSpPr>
        <p:cxnSp>
          <p:nvCxnSpPr>
            <p:cNvPr id="138" name="Egyenes összekötő nyíllal 13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gyenes összekötő nyíllal 13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Egyenes összekötő nyíllal 13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gyenes összekötő nyíllal 14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Csoportba foglalás 141"/>
          <p:cNvGrpSpPr/>
          <p:nvPr/>
        </p:nvGrpSpPr>
        <p:grpSpPr>
          <a:xfrm>
            <a:off x="1976862" y="6167120"/>
            <a:ext cx="498082" cy="335280"/>
            <a:chOff x="463697" y="6197600"/>
            <a:chExt cx="498082" cy="335280"/>
          </a:xfrm>
        </p:grpSpPr>
        <p:cxnSp>
          <p:nvCxnSpPr>
            <p:cNvPr id="143" name="Egyenes összekötő nyíllal 14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Egyenes összekötő nyíllal 14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gyenes összekötő nyíllal 14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gyenes összekötő nyíllal 14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églalap 146"/>
          <p:cNvSpPr/>
          <p:nvPr/>
        </p:nvSpPr>
        <p:spPr>
          <a:xfrm>
            <a:off x="1185784" y="497840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8" name="Téglalap 147"/>
          <p:cNvSpPr/>
          <p:nvPr/>
        </p:nvSpPr>
        <p:spPr>
          <a:xfrm>
            <a:off x="4145280" y="497332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0" name="Téglalap 149"/>
          <p:cNvSpPr/>
          <p:nvPr/>
        </p:nvSpPr>
        <p:spPr>
          <a:xfrm>
            <a:off x="7169699" y="4969638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17" name="Csoportba foglalás 158"/>
          <p:cNvGrpSpPr/>
          <p:nvPr/>
        </p:nvGrpSpPr>
        <p:grpSpPr>
          <a:xfrm>
            <a:off x="702216" y="5374640"/>
            <a:ext cx="2229697" cy="650240"/>
            <a:chOff x="702216" y="5374640"/>
            <a:chExt cx="2229697" cy="650240"/>
          </a:xfrm>
        </p:grpSpPr>
        <p:cxnSp>
          <p:nvCxnSpPr>
            <p:cNvPr id="152" name="Egyenes összekötő nyíllal 151"/>
            <p:cNvCxnSpPr>
              <a:stCxn id="72" idx="0"/>
            </p:cNvCxnSpPr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gyenes összekötő nyíllal 152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gyenes összekötő nyíllal 153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gyenes összekötő nyíllal 154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Csoportba foglalás 159"/>
          <p:cNvGrpSpPr/>
          <p:nvPr/>
        </p:nvGrpSpPr>
        <p:grpSpPr>
          <a:xfrm>
            <a:off x="6658823" y="5364480"/>
            <a:ext cx="2229697" cy="650240"/>
            <a:chOff x="702216" y="5374640"/>
            <a:chExt cx="2229697" cy="650240"/>
          </a:xfrm>
        </p:grpSpPr>
        <p:cxnSp>
          <p:nvCxnSpPr>
            <p:cNvPr id="161" name="Egyenes összekötő nyíllal 160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Egyenes összekötő nyíllal 161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gyenes összekötő nyíllal 162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Egyenes összekötő nyíllal 163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Csoportba foglalás 164"/>
          <p:cNvGrpSpPr/>
          <p:nvPr/>
        </p:nvGrpSpPr>
        <p:grpSpPr>
          <a:xfrm>
            <a:off x="3622063" y="5364480"/>
            <a:ext cx="2229697" cy="650240"/>
            <a:chOff x="702216" y="5374640"/>
            <a:chExt cx="2229697" cy="650240"/>
          </a:xfrm>
        </p:grpSpPr>
        <p:cxnSp>
          <p:nvCxnSpPr>
            <p:cNvPr id="166" name="Egyenes összekötő nyíllal 165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gyenes összekötő nyíllal 166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Egyenes összekötő nyíllal 167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Egyenes összekötő nyíllal 168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églalap 82"/>
          <p:cNvSpPr/>
          <p:nvPr/>
        </p:nvSpPr>
        <p:spPr>
          <a:xfrm>
            <a:off x="783843" y="3489960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7" name="Téglalap 156"/>
          <p:cNvSpPr/>
          <p:nvPr/>
        </p:nvSpPr>
        <p:spPr>
          <a:xfrm>
            <a:off x="5614074" y="3462276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9" name="Egyenes összekötő nyíllal 88"/>
          <p:cNvCxnSpPr/>
          <p:nvPr/>
        </p:nvCxnSpPr>
        <p:spPr>
          <a:xfrm flipV="1">
            <a:off x="131181" y="4063116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/>
          <p:cNvCxnSpPr/>
          <p:nvPr/>
        </p:nvCxnSpPr>
        <p:spPr>
          <a:xfrm flipV="1">
            <a:off x="520994" y="4103754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/>
          <p:cNvCxnSpPr/>
          <p:nvPr/>
        </p:nvCxnSpPr>
        <p:spPr>
          <a:xfrm flipV="1">
            <a:off x="1034594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gyenes összekötő nyíllal 171"/>
          <p:cNvCxnSpPr/>
          <p:nvPr/>
        </p:nvCxnSpPr>
        <p:spPr>
          <a:xfrm flipV="1">
            <a:off x="2051656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/>
          <p:cNvCxnSpPr>
            <a:stCxn id="150" idx="0"/>
          </p:cNvCxnSpPr>
          <p:nvPr/>
        </p:nvCxnSpPr>
        <p:spPr>
          <a:xfrm flipH="1" flipV="1">
            <a:off x="6907728" y="4083435"/>
            <a:ext cx="832357" cy="886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/>
          <p:cNvCxnSpPr/>
          <p:nvPr/>
        </p:nvCxnSpPr>
        <p:spPr>
          <a:xfrm flipV="1">
            <a:off x="5105406" y="4123207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/>
          <p:cNvCxnSpPr/>
          <p:nvPr/>
        </p:nvCxnSpPr>
        <p:spPr>
          <a:xfrm flipH="1" flipV="1">
            <a:off x="7280336" y="4052071"/>
            <a:ext cx="1504324" cy="1066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/>
          <p:cNvCxnSpPr/>
          <p:nvPr/>
        </p:nvCxnSpPr>
        <p:spPr>
          <a:xfrm flipH="1" flipV="1">
            <a:off x="7659562" y="4063116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églalap 92"/>
          <p:cNvSpPr/>
          <p:nvPr/>
        </p:nvSpPr>
        <p:spPr>
          <a:xfrm>
            <a:off x="2752783" y="2089583"/>
            <a:ext cx="3193367" cy="632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7" name="Egyenes összekötő nyíllal 176"/>
          <p:cNvCxnSpPr/>
          <p:nvPr/>
        </p:nvCxnSpPr>
        <p:spPr>
          <a:xfrm flipV="1">
            <a:off x="2430520" y="2705951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/>
          <p:cNvCxnSpPr/>
          <p:nvPr/>
        </p:nvCxnSpPr>
        <p:spPr>
          <a:xfrm flipH="1" flipV="1">
            <a:off x="5202498" y="2762635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/>
          <p:cNvCxnSpPr/>
          <p:nvPr/>
        </p:nvCxnSpPr>
        <p:spPr>
          <a:xfrm flipV="1">
            <a:off x="1520202" y="2682684"/>
            <a:ext cx="1306022" cy="66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/>
          <p:cNvCxnSpPr/>
          <p:nvPr/>
        </p:nvCxnSpPr>
        <p:spPr>
          <a:xfrm flipH="1" flipV="1">
            <a:off x="5816977" y="2732085"/>
            <a:ext cx="2114461" cy="466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Szövegdoboz 180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38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grpSp>
        <p:nvGrpSpPr>
          <p:cNvPr id="15" name="Csoportba foglalás 20"/>
          <p:cNvGrpSpPr/>
          <p:nvPr/>
        </p:nvGrpSpPr>
        <p:grpSpPr>
          <a:xfrm>
            <a:off x="406400" y="6532880"/>
            <a:ext cx="591632" cy="81280"/>
            <a:chOff x="406400" y="6532880"/>
            <a:chExt cx="591632" cy="81280"/>
          </a:xfrm>
        </p:grpSpPr>
        <p:sp>
          <p:nvSpPr>
            <p:cNvPr id="16" name="Téglalap 15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1016000" y="7142480"/>
            <a:ext cx="114594" cy="812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1" name="Csoportba foglalás 21"/>
          <p:cNvGrpSpPr/>
          <p:nvPr/>
        </p:nvGrpSpPr>
        <p:grpSpPr>
          <a:xfrm>
            <a:off x="1899920" y="6532880"/>
            <a:ext cx="591632" cy="81280"/>
            <a:chOff x="406400" y="6532880"/>
            <a:chExt cx="591632" cy="81280"/>
          </a:xfrm>
        </p:grpSpPr>
        <p:sp>
          <p:nvSpPr>
            <p:cNvPr id="23" name="Téglalap 2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2" name="Csoportba foglalás 26"/>
          <p:cNvGrpSpPr/>
          <p:nvPr/>
        </p:nvGrpSpPr>
        <p:grpSpPr>
          <a:xfrm>
            <a:off x="1150432" y="6532880"/>
            <a:ext cx="591632" cy="81280"/>
            <a:chOff x="406400" y="6532880"/>
            <a:chExt cx="591632" cy="81280"/>
          </a:xfrm>
        </p:grpSpPr>
        <p:sp>
          <p:nvSpPr>
            <p:cNvPr id="28" name="Téglalap 2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Téglalap 2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7" name="Csoportba foglalás 31"/>
          <p:cNvGrpSpPr/>
          <p:nvPr/>
        </p:nvGrpSpPr>
        <p:grpSpPr>
          <a:xfrm>
            <a:off x="3380234" y="6532880"/>
            <a:ext cx="591632" cy="81280"/>
            <a:chOff x="406400" y="6532880"/>
            <a:chExt cx="591632" cy="81280"/>
          </a:xfrm>
        </p:grpSpPr>
        <p:sp>
          <p:nvSpPr>
            <p:cNvPr id="33" name="Téglalap 3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Téglalap 3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Téglalap 3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6"/>
          <p:cNvGrpSpPr/>
          <p:nvPr/>
        </p:nvGrpSpPr>
        <p:grpSpPr>
          <a:xfrm>
            <a:off x="2651760" y="6522720"/>
            <a:ext cx="591632" cy="81280"/>
            <a:chOff x="406400" y="6532880"/>
            <a:chExt cx="591632" cy="81280"/>
          </a:xfrm>
        </p:grpSpPr>
        <p:sp>
          <p:nvSpPr>
            <p:cNvPr id="38" name="Téglalap 3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Téglalap 3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Téglalap 4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7" name="Csoportba foglalás 41"/>
          <p:cNvGrpSpPr/>
          <p:nvPr/>
        </p:nvGrpSpPr>
        <p:grpSpPr>
          <a:xfrm>
            <a:off x="4910326" y="6532880"/>
            <a:ext cx="591632" cy="81280"/>
            <a:chOff x="406400" y="6532880"/>
            <a:chExt cx="591632" cy="81280"/>
          </a:xfrm>
        </p:grpSpPr>
        <p:sp>
          <p:nvSpPr>
            <p:cNvPr id="43" name="Téglalap 4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2" name="Csoportba foglalás 46"/>
          <p:cNvGrpSpPr/>
          <p:nvPr/>
        </p:nvGrpSpPr>
        <p:grpSpPr>
          <a:xfrm>
            <a:off x="4145280" y="6522720"/>
            <a:ext cx="591632" cy="81280"/>
            <a:chOff x="406400" y="6532880"/>
            <a:chExt cx="591632" cy="81280"/>
          </a:xfrm>
        </p:grpSpPr>
        <p:sp>
          <p:nvSpPr>
            <p:cNvPr id="48" name="Téglalap 4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Téglalap 5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7" name="Csoportba foglalás 51"/>
          <p:cNvGrpSpPr/>
          <p:nvPr/>
        </p:nvGrpSpPr>
        <p:grpSpPr>
          <a:xfrm>
            <a:off x="6432610" y="6532880"/>
            <a:ext cx="591632" cy="81280"/>
            <a:chOff x="406400" y="6532880"/>
            <a:chExt cx="591632" cy="81280"/>
          </a:xfrm>
        </p:grpSpPr>
        <p:sp>
          <p:nvSpPr>
            <p:cNvPr id="53" name="Téglalap 5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2" name="Csoportba foglalás 56"/>
          <p:cNvGrpSpPr/>
          <p:nvPr/>
        </p:nvGrpSpPr>
        <p:grpSpPr>
          <a:xfrm>
            <a:off x="5675372" y="6522720"/>
            <a:ext cx="591632" cy="81280"/>
            <a:chOff x="406400" y="6532880"/>
            <a:chExt cx="591632" cy="81280"/>
          </a:xfrm>
        </p:grpSpPr>
        <p:sp>
          <p:nvSpPr>
            <p:cNvPr id="58" name="Téglalap 5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9" name="Téglalap 5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Téglalap 5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Téglalap 6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7" name="Csoportba foglalás 61"/>
          <p:cNvGrpSpPr/>
          <p:nvPr/>
        </p:nvGrpSpPr>
        <p:grpSpPr>
          <a:xfrm>
            <a:off x="7964784" y="6543040"/>
            <a:ext cx="591632" cy="81280"/>
            <a:chOff x="406400" y="6532880"/>
            <a:chExt cx="591632" cy="81280"/>
          </a:xfrm>
        </p:grpSpPr>
        <p:sp>
          <p:nvSpPr>
            <p:cNvPr id="63" name="Téglalap 6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Téglalap 6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Téglalap 6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2" name="Csoportba foglalás 66"/>
          <p:cNvGrpSpPr/>
          <p:nvPr/>
        </p:nvGrpSpPr>
        <p:grpSpPr>
          <a:xfrm>
            <a:off x="7182040" y="6543040"/>
            <a:ext cx="591632" cy="81280"/>
            <a:chOff x="406400" y="6532880"/>
            <a:chExt cx="591632" cy="81280"/>
          </a:xfrm>
        </p:grpSpPr>
        <p:sp>
          <p:nvSpPr>
            <p:cNvPr id="68" name="Téglalap 6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Téglalap 6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Téglalap 6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Téglalap 7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2" name="Téglalap 71"/>
          <p:cNvSpPr/>
          <p:nvPr/>
        </p:nvSpPr>
        <p:spPr>
          <a:xfrm>
            <a:off x="52099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8069557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78996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6513890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729017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349653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4268641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024438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2014514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276635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1283368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67" name="Csoportba foglalás 95"/>
          <p:cNvGrpSpPr/>
          <p:nvPr/>
        </p:nvGrpSpPr>
        <p:grpSpPr>
          <a:xfrm>
            <a:off x="463697" y="6197600"/>
            <a:ext cx="498082" cy="335280"/>
            <a:chOff x="463697" y="6197600"/>
            <a:chExt cx="498082" cy="335280"/>
          </a:xfrm>
        </p:grpSpPr>
        <p:cxnSp>
          <p:nvCxnSpPr>
            <p:cNvPr id="84" name="Egyenes összekötő nyíllal 83"/>
            <p:cNvCxnSpPr>
              <a:stCxn id="16" idx="0"/>
            </p:cNvCxnSpPr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gyenes összekötő nyíllal 85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Csoportba foglalás 96"/>
          <p:cNvGrpSpPr/>
          <p:nvPr/>
        </p:nvGrpSpPr>
        <p:grpSpPr>
          <a:xfrm>
            <a:off x="5725772" y="6197600"/>
            <a:ext cx="498082" cy="335280"/>
            <a:chOff x="463697" y="6197600"/>
            <a:chExt cx="498082" cy="335280"/>
          </a:xfrm>
        </p:grpSpPr>
        <p:cxnSp>
          <p:nvCxnSpPr>
            <p:cNvPr id="98" name="Egyenes összekötő nyíllal 9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Csoportba foglalás 101"/>
          <p:cNvGrpSpPr/>
          <p:nvPr/>
        </p:nvGrpSpPr>
        <p:grpSpPr>
          <a:xfrm>
            <a:off x="6467600" y="6197600"/>
            <a:ext cx="498082" cy="335280"/>
            <a:chOff x="463697" y="6197600"/>
            <a:chExt cx="498082" cy="335280"/>
          </a:xfrm>
        </p:grpSpPr>
        <p:cxnSp>
          <p:nvCxnSpPr>
            <p:cNvPr id="103" name="Egyenes összekötő nyíllal 10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Csoportba foglalás 106"/>
          <p:cNvGrpSpPr/>
          <p:nvPr/>
        </p:nvGrpSpPr>
        <p:grpSpPr>
          <a:xfrm>
            <a:off x="7242003" y="6211442"/>
            <a:ext cx="498082" cy="335280"/>
            <a:chOff x="463697" y="6197600"/>
            <a:chExt cx="498082" cy="335280"/>
          </a:xfrm>
        </p:grpSpPr>
        <p:cxnSp>
          <p:nvCxnSpPr>
            <p:cNvPr id="108" name="Egyenes összekötő nyíllal 10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nyíllal 11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Csoportba foglalás 111"/>
          <p:cNvGrpSpPr/>
          <p:nvPr/>
        </p:nvGrpSpPr>
        <p:grpSpPr>
          <a:xfrm>
            <a:off x="8022081" y="6177280"/>
            <a:ext cx="498082" cy="335280"/>
            <a:chOff x="463697" y="6197600"/>
            <a:chExt cx="498082" cy="335280"/>
          </a:xfrm>
        </p:grpSpPr>
        <p:cxnSp>
          <p:nvCxnSpPr>
            <p:cNvPr id="113" name="Egyenes összekötő nyíllal 11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nyíllal 11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nyíllal 11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Csoportba foglalás 116"/>
          <p:cNvGrpSpPr/>
          <p:nvPr/>
        </p:nvGrpSpPr>
        <p:grpSpPr>
          <a:xfrm>
            <a:off x="2701289" y="6187440"/>
            <a:ext cx="498082" cy="335280"/>
            <a:chOff x="463697" y="6197600"/>
            <a:chExt cx="498082" cy="335280"/>
          </a:xfrm>
        </p:grpSpPr>
        <p:cxnSp>
          <p:nvCxnSpPr>
            <p:cNvPr id="118" name="Egyenes összekötő nyíllal 11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nyíllal 11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gyenes összekötő nyíllal 11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gyenes összekötő nyíllal 12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Csoportba foglalás 121"/>
          <p:cNvGrpSpPr/>
          <p:nvPr/>
        </p:nvGrpSpPr>
        <p:grpSpPr>
          <a:xfrm>
            <a:off x="3431394" y="6187440"/>
            <a:ext cx="498082" cy="335280"/>
            <a:chOff x="463697" y="6197600"/>
            <a:chExt cx="498082" cy="335280"/>
          </a:xfrm>
        </p:grpSpPr>
        <p:cxnSp>
          <p:nvCxnSpPr>
            <p:cNvPr id="123" name="Egyenes összekötő nyíllal 12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gyenes összekötő nyíllal 12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Csoportba foglalás 126"/>
          <p:cNvGrpSpPr/>
          <p:nvPr/>
        </p:nvGrpSpPr>
        <p:grpSpPr>
          <a:xfrm>
            <a:off x="4212873" y="6177280"/>
            <a:ext cx="498082" cy="335280"/>
            <a:chOff x="463697" y="6197600"/>
            <a:chExt cx="498082" cy="335280"/>
          </a:xfrm>
        </p:grpSpPr>
        <p:cxnSp>
          <p:nvCxnSpPr>
            <p:cNvPr id="128" name="Egyenes összekötő nyíllal 12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gyenes összekötő nyíllal 12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Egyenes összekötő nyíllal 12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gyenes összekötő nyíllal 13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Csoportba foglalás 131"/>
          <p:cNvGrpSpPr/>
          <p:nvPr/>
        </p:nvGrpSpPr>
        <p:grpSpPr>
          <a:xfrm>
            <a:off x="4965154" y="6177280"/>
            <a:ext cx="498082" cy="335280"/>
            <a:chOff x="463697" y="6197600"/>
            <a:chExt cx="498082" cy="335280"/>
          </a:xfrm>
        </p:grpSpPr>
        <p:cxnSp>
          <p:nvCxnSpPr>
            <p:cNvPr id="133" name="Egyenes összekötő nyíllal 13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gyenes összekötő nyíllal 13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gyenes összekötő nyíllal 13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gyenes összekötő nyíllal 13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Csoportba foglalás 136"/>
          <p:cNvGrpSpPr/>
          <p:nvPr/>
        </p:nvGrpSpPr>
        <p:grpSpPr>
          <a:xfrm>
            <a:off x="1174981" y="6207760"/>
            <a:ext cx="498082" cy="335280"/>
            <a:chOff x="463697" y="6197600"/>
            <a:chExt cx="498082" cy="335280"/>
          </a:xfrm>
        </p:grpSpPr>
        <p:cxnSp>
          <p:nvCxnSpPr>
            <p:cNvPr id="138" name="Egyenes összekötő nyíllal 13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gyenes összekötő nyíllal 13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Egyenes összekötő nyíllal 13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gyenes összekötő nyíllal 14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Csoportba foglalás 141"/>
          <p:cNvGrpSpPr/>
          <p:nvPr/>
        </p:nvGrpSpPr>
        <p:grpSpPr>
          <a:xfrm>
            <a:off x="1976862" y="6167120"/>
            <a:ext cx="498082" cy="335280"/>
            <a:chOff x="463697" y="6197600"/>
            <a:chExt cx="498082" cy="335280"/>
          </a:xfrm>
        </p:grpSpPr>
        <p:cxnSp>
          <p:nvCxnSpPr>
            <p:cNvPr id="143" name="Egyenes összekötő nyíllal 14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Egyenes összekötő nyíllal 14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gyenes összekötő nyíllal 14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gyenes összekötő nyíllal 14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églalap 146"/>
          <p:cNvSpPr/>
          <p:nvPr/>
        </p:nvSpPr>
        <p:spPr>
          <a:xfrm>
            <a:off x="1185784" y="497840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8" name="Téglalap 147"/>
          <p:cNvSpPr/>
          <p:nvPr/>
        </p:nvSpPr>
        <p:spPr>
          <a:xfrm>
            <a:off x="4145280" y="497332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0" name="Téglalap 149"/>
          <p:cNvSpPr/>
          <p:nvPr/>
        </p:nvSpPr>
        <p:spPr>
          <a:xfrm>
            <a:off x="7169699" y="4969638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12" name="Csoportba foglalás 158"/>
          <p:cNvGrpSpPr/>
          <p:nvPr/>
        </p:nvGrpSpPr>
        <p:grpSpPr>
          <a:xfrm>
            <a:off x="702216" y="5374640"/>
            <a:ext cx="2229697" cy="650240"/>
            <a:chOff x="702216" y="5374640"/>
            <a:chExt cx="2229697" cy="650240"/>
          </a:xfrm>
        </p:grpSpPr>
        <p:cxnSp>
          <p:nvCxnSpPr>
            <p:cNvPr id="152" name="Egyenes összekötő nyíllal 151"/>
            <p:cNvCxnSpPr>
              <a:stCxn id="72" idx="0"/>
            </p:cNvCxnSpPr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gyenes összekötő nyíllal 152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gyenes összekötő nyíllal 153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gyenes összekötő nyíllal 154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Csoportba foglalás 159"/>
          <p:cNvGrpSpPr/>
          <p:nvPr/>
        </p:nvGrpSpPr>
        <p:grpSpPr>
          <a:xfrm>
            <a:off x="6658823" y="5364480"/>
            <a:ext cx="2229697" cy="650240"/>
            <a:chOff x="702216" y="5374640"/>
            <a:chExt cx="2229697" cy="650240"/>
          </a:xfrm>
        </p:grpSpPr>
        <p:cxnSp>
          <p:nvCxnSpPr>
            <p:cNvPr id="161" name="Egyenes összekötő nyíllal 160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Egyenes összekötő nyíllal 161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gyenes összekötő nyíllal 162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Egyenes összekötő nyíllal 163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Csoportba foglalás 164"/>
          <p:cNvGrpSpPr/>
          <p:nvPr/>
        </p:nvGrpSpPr>
        <p:grpSpPr>
          <a:xfrm>
            <a:off x="3622063" y="5364480"/>
            <a:ext cx="2229697" cy="650240"/>
            <a:chOff x="702216" y="5374640"/>
            <a:chExt cx="2229697" cy="650240"/>
          </a:xfrm>
        </p:grpSpPr>
        <p:cxnSp>
          <p:nvCxnSpPr>
            <p:cNvPr id="166" name="Egyenes összekötő nyíllal 165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gyenes összekötő nyíllal 166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Egyenes összekötő nyíllal 167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Egyenes összekötő nyíllal 168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églalap 82"/>
          <p:cNvSpPr/>
          <p:nvPr/>
        </p:nvSpPr>
        <p:spPr>
          <a:xfrm>
            <a:off x="783843" y="3489960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7" name="Téglalap 156"/>
          <p:cNvSpPr/>
          <p:nvPr/>
        </p:nvSpPr>
        <p:spPr>
          <a:xfrm>
            <a:off x="5614074" y="3462276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9" name="Egyenes összekötő nyíllal 88"/>
          <p:cNvCxnSpPr/>
          <p:nvPr/>
        </p:nvCxnSpPr>
        <p:spPr>
          <a:xfrm flipV="1">
            <a:off x="131181" y="4063116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/>
          <p:cNvCxnSpPr/>
          <p:nvPr/>
        </p:nvCxnSpPr>
        <p:spPr>
          <a:xfrm flipV="1">
            <a:off x="520994" y="4103754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/>
          <p:cNvCxnSpPr/>
          <p:nvPr/>
        </p:nvCxnSpPr>
        <p:spPr>
          <a:xfrm flipV="1">
            <a:off x="1034594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gyenes összekötő nyíllal 171"/>
          <p:cNvCxnSpPr/>
          <p:nvPr/>
        </p:nvCxnSpPr>
        <p:spPr>
          <a:xfrm flipV="1">
            <a:off x="2051656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/>
          <p:cNvCxnSpPr>
            <a:stCxn id="150" idx="0"/>
          </p:cNvCxnSpPr>
          <p:nvPr/>
        </p:nvCxnSpPr>
        <p:spPr>
          <a:xfrm flipH="1" flipV="1">
            <a:off x="6907728" y="4083435"/>
            <a:ext cx="832357" cy="886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/>
          <p:cNvCxnSpPr/>
          <p:nvPr/>
        </p:nvCxnSpPr>
        <p:spPr>
          <a:xfrm flipV="1">
            <a:off x="5105406" y="4123207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/>
          <p:cNvCxnSpPr/>
          <p:nvPr/>
        </p:nvCxnSpPr>
        <p:spPr>
          <a:xfrm flipH="1" flipV="1">
            <a:off x="7280336" y="4052071"/>
            <a:ext cx="1504324" cy="1066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/>
          <p:cNvCxnSpPr/>
          <p:nvPr/>
        </p:nvCxnSpPr>
        <p:spPr>
          <a:xfrm flipH="1" flipV="1">
            <a:off x="7659562" y="4063116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églalap 92"/>
          <p:cNvSpPr/>
          <p:nvPr/>
        </p:nvSpPr>
        <p:spPr>
          <a:xfrm>
            <a:off x="2752783" y="2089583"/>
            <a:ext cx="3193367" cy="632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7" name="Egyenes összekötő nyíllal 176"/>
          <p:cNvCxnSpPr/>
          <p:nvPr/>
        </p:nvCxnSpPr>
        <p:spPr>
          <a:xfrm flipV="1">
            <a:off x="2430520" y="2705951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/>
          <p:cNvCxnSpPr/>
          <p:nvPr/>
        </p:nvCxnSpPr>
        <p:spPr>
          <a:xfrm flipH="1" flipV="1">
            <a:off x="5202498" y="2762635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/>
          <p:cNvCxnSpPr/>
          <p:nvPr/>
        </p:nvCxnSpPr>
        <p:spPr>
          <a:xfrm flipV="1">
            <a:off x="1520202" y="2682684"/>
            <a:ext cx="1306022" cy="66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/>
          <p:cNvCxnSpPr/>
          <p:nvPr/>
        </p:nvCxnSpPr>
        <p:spPr>
          <a:xfrm flipH="1" flipV="1">
            <a:off x="5816977" y="2732085"/>
            <a:ext cx="2114461" cy="466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Szövegdoboz 180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82" name="Felfelé-lefelé nyíl 181"/>
          <p:cNvSpPr/>
          <p:nvPr/>
        </p:nvSpPr>
        <p:spPr>
          <a:xfrm>
            <a:off x="3440430" y="2651760"/>
            <a:ext cx="765810" cy="3886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3" name="Szövegdoboz 182"/>
          <p:cNvSpPr txBox="1"/>
          <p:nvPr/>
        </p:nvSpPr>
        <p:spPr>
          <a:xfrm>
            <a:off x="2125980" y="4217670"/>
            <a:ext cx="508286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/>
              <a:t>WHERE THE DECISION MAKING SHOULD BE…?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HOL  LEGYEN A DÖNTÉSHOZATAL…?!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03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74320" y="1508760"/>
            <a:ext cx="863903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PRO’S FOR CENTRALISATION </a:t>
            </a:r>
            <a:r>
              <a:rPr lang="hu-HU" sz="2000" b="1" dirty="0" smtClean="0"/>
              <a:t>(DECISION MAKING ON HIGH LEVEL)</a:t>
            </a:r>
          </a:p>
          <a:p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FASTER DECISION MAKING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UNIFORM DECISION MAKING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DECISIONS AND FINANCES NEEDED ARE MORE TRANSPARENT AND COHERENT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UNIFORM GUIDING LINE FOR THE DECISION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EASIER TO CONVEY AND REPRESENT COMMON VALUES</a:t>
            </a:r>
            <a:endParaRPr lang="hu-HU" sz="2000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480060" y="4080510"/>
            <a:ext cx="84105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>
                <a:solidFill>
                  <a:srgbClr val="0070C0"/>
                </a:solidFill>
              </a:rPr>
              <a:t>A DECENTRALIZÁLÁS ELŐNYEI</a:t>
            </a:r>
            <a:r>
              <a:rPr lang="hu-HU" sz="2000" b="1" dirty="0" smtClean="0">
                <a:solidFill>
                  <a:srgbClr val="0070C0"/>
                </a:solidFill>
              </a:rPr>
              <a:t>: (DÖNTÉSEK MAGAS SZINTEKEN)</a:t>
            </a: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GYORSABB DÖNTÉSHOZATAL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AZONOS DÖNTÉSI MÓDSZERTAN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DÖNTÉS VÉGREHAJTÁSÁHOZ SZÜKSÉGES FORRÁSOK JOBBAN ÁTLÁTHATÓK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DÖNTÉSI FOLYAMAT EGYFORMASÁGA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KÖZÖS ÉRTÉKEK ÉRVÉNYESÍTÉSE ÉS BEMUTATÁSA EGYSZERŰ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84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74942" y="1360170"/>
            <a:ext cx="8969058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CON’S FOR CENTALISED DECISION MAKING </a:t>
            </a:r>
            <a:r>
              <a:rPr lang="hu-HU" sz="2000" b="1" dirty="0" smtClean="0"/>
              <a:t>(DECISIONS ON HIGH LEVEL)</a:t>
            </a:r>
          </a:p>
          <a:p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DECISIONS ARE UNIFORM BUT CONDITIONS ARE DIFFERENT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CONSIDERATIONS ARE NOT TAKEN INTO ACCOUNT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CENTRAL DECISION NOT ALWAYS MATCHES WITH THE LOCAL MEANS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PEOPLE DO NOT FEEL IT IS THEIR DECISION (IT IS NOT) – MUCH LESS MOTIVATION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CENTRALISED DECISIONS DECREASE FEELING OF DEMOCRACY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PEOPLE ARE LESS ENTHUSIASTIC IN THE FULFILMENT OF THE DECISION</a:t>
            </a:r>
          </a:p>
          <a:p>
            <a:pPr>
              <a:buFont typeface="Arial" pitchFamily="34" charset="0"/>
              <a:buChar char="•"/>
            </a:pPr>
            <a:endParaRPr lang="hu-HU" sz="2000" b="1" dirty="0" smtClean="0"/>
          </a:p>
          <a:p>
            <a:r>
              <a:rPr lang="hu-HU" sz="2000" b="1" u="sng" dirty="0" smtClean="0">
                <a:solidFill>
                  <a:srgbClr val="0070C0"/>
                </a:solidFill>
              </a:rPr>
              <a:t>A KÖZPONTOSÍTOTT DÖNTÉSEK HÁTRÁNYAI </a:t>
            </a:r>
            <a:r>
              <a:rPr lang="hu-HU" sz="2000" b="1" dirty="0" smtClean="0">
                <a:solidFill>
                  <a:srgbClr val="0070C0"/>
                </a:solidFill>
              </a:rPr>
              <a:t>(DÖNTÉSHOZATAL MAGAS SZINTEN)</a:t>
            </a: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DÖNTÉS UNIFORMIZÁLT DE A HELYI FELTÉTELEK KÜLÖNBÖZŐEK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KÖZPONTI DÖNTÉS NEM VESZI FIGYELEMBE A HELYI SZEMPONTOKAT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KÖZPONTI DÖNTÉS VÉGREHAJTÁSÁHOZ NINCS MINDIG MEG A HELYI FORRÁS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EMBEREK NEM ÉRZIK, HOGY EZ AZ Ő DÖNTÉSÜK (NEM IS) – NEM MOTIVÁLTAK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KÖZPONTOSÍTOTT DÖNTÉSEK CSÖKKENTIK A DEMOKRÁCIA ÉRZETÉT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EMBEREK NEM LELKESEK A DÖNTÉS VÉGREHAJTÁSÁNÁL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813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233932" y="1447800"/>
            <a:ext cx="8903848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u="sng" dirty="0" smtClean="0"/>
              <a:t>PRO’S FOR THE LOCAL DECISIONS </a:t>
            </a:r>
            <a:r>
              <a:rPr lang="hu-HU" sz="2400" b="1" dirty="0" smtClean="0"/>
              <a:t>(</a:t>
            </a:r>
            <a:r>
              <a:rPr lang="hu-HU" sz="2400" b="1" dirty="0" err="1" smtClean="0"/>
              <a:t>DECISIONS</a:t>
            </a:r>
            <a:r>
              <a:rPr lang="hu-HU" sz="2400" b="1" dirty="0" smtClean="0"/>
              <a:t> ON LOW LEVEL)</a:t>
            </a:r>
          </a:p>
          <a:p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DECISION MAKERS KNOW THE ACHIEVABLE TARGET BEST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DECISION MAKERS KNOW THE LOCAL RESOURCES BEST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CITIZENS FEEL THEY ARE PART OF THE DECISION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LOCAL DECISIONS INCREASE OF THE FEELING OF DEMOCRACY IN THE CITIZENS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/>
              <a:t> WITH LOCAL DECISIONS, MOTIVATION DURING THE WORK IS MUCH STRONGER</a:t>
            </a:r>
          </a:p>
          <a:p>
            <a:pPr>
              <a:buFont typeface="Arial" pitchFamily="34" charset="0"/>
              <a:buChar char="•"/>
            </a:pPr>
            <a:endParaRPr lang="hu-HU" sz="2000" b="1" dirty="0" smtClean="0"/>
          </a:p>
          <a:p>
            <a:r>
              <a:rPr lang="hu-HU" sz="2400" b="1" u="sng" dirty="0" smtClean="0">
                <a:solidFill>
                  <a:srgbClr val="0070C0"/>
                </a:solidFill>
              </a:rPr>
              <a:t>A HELYI DÖNTÉSEK ELŐNYEI </a:t>
            </a:r>
            <a:r>
              <a:rPr lang="hu-HU" sz="2400" b="1" dirty="0" smtClean="0">
                <a:solidFill>
                  <a:srgbClr val="0070C0"/>
                </a:solidFill>
              </a:rPr>
              <a:t>(DÖNTÉSEK ALACSONY SZINTEKEN)</a:t>
            </a: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DÖNTÉSHOZÓK ISMERIK LEGINKÁBB AZ ELÉRENDŐ CÉLOKAT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DÖNTÉSHOZÓK VANNAK LEGINKÁBB TISZTÁBAN A RENDELKEZÉSRE ÁLLÓ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   FORRÁSOKRÓL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AZ ÁLLAMPOLGÁROK AZT ÉRZIK, HOGY ŐK A DÖNTÉS RÉSZESEI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DÖNTÉSHOZATAL ERŐSÍTI A DEMOKRÁCIA ÉRZETÉT</a:t>
            </a:r>
          </a:p>
          <a:p>
            <a:pPr>
              <a:buFont typeface="Arial" pitchFamily="34" charset="0"/>
              <a:buChar char="•"/>
            </a:pPr>
            <a:r>
              <a:rPr lang="hu-HU" sz="2000" b="1" dirty="0" smtClean="0">
                <a:solidFill>
                  <a:srgbClr val="0070C0"/>
                </a:solidFill>
              </a:rPr>
              <a:t> A HELYI DÖNTÉSEKNÉL SOKKAL ERŐSEBB A VÉGREHAJTÓK MOTIVÁCIÓJA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15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944861" y="633901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CENTRALISATION VS DECENTRALISATION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457200" y="1402080"/>
            <a:ext cx="8315866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u="sng" dirty="0" smtClean="0"/>
              <a:t>CON’S OF THE LOCAL DECISION MAKING </a:t>
            </a:r>
            <a:r>
              <a:rPr lang="hu-HU" sz="2000" b="1" dirty="0" smtClean="0"/>
              <a:t>(DECISIONS ON LOW LEVEL)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 DECENTRALISED DECISIONS ARE MUCH SLOWER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DECISIONS MAY NOT BE UNIFORM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 MAKERS MAY NOT KNOW THE CENTRALISED FUNDS AVAILABLE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 INFLUENCERS MAY BE STRONGER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LOCAL DECISION MAKERS MAY NOT BE AWARE OF THE BEST PRACTICES ELSEWHERE</a:t>
            </a:r>
          </a:p>
          <a:p>
            <a:pPr>
              <a:buFont typeface="Arial" pitchFamily="34" charset="0"/>
              <a:buChar char="•"/>
            </a:pPr>
            <a:endParaRPr lang="hu-HU" b="1" dirty="0" smtClean="0"/>
          </a:p>
          <a:p>
            <a:r>
              <a:rPr lang="hu-HU" sz="2000" b="1" u="sng" dirty="0" smtClean="0"/>
              <a:t>A HELYI DÖNTÉSEK HÁTRÁNYAI </a:t>
            </a:r>
            <a:r>
              <a:rPr lang="hu-HU" sz="2000" b="1" dirty="0" smtClean="0"/>
              <a:t>(DÖNTÉSEK HELYI SZINTEN)</a:t>
            </a:r>
          </a:p>
          <a:p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DECENTRALIZÁLT DÖNTÉSEK ÁLTALÁBAN LASSÚAK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 DÖNTÉSEK ALKALOMTÓL ALKALOMRA ELTÉRHETNEK 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 DÖNTÉSHOZÓK NEM BIZTOSAN TUDJÁK, MENNYI KÖZPONTI PÉNZ ÁLL </a:t>
            </a:r>
          </a:p>
          <a:p>
            <a:r>
              <a:rPr lang="hu-HU" b="1" dirty="0" smtClean="0"/>
              <a:t>    RENDELKEZÉSRE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HELYI, SZUBJEKTÍV BEFOLYÁS ERŐSEBB LEHET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 A HELYI DÖNTÉSHOZÓK NEM BIZTOS, HOGY ISMERIK MÁSOK JÓ GYAKORLATÁT</a:t>
            </a:r>
            <a:endParaRPr lang="hu-HU" b="1" dirty="0"/>
          </a:p>
        </p:txBody>
      </p:sp>
    </p:spTree>
    <p:extLst>
      <p:ext uri="{BB962C8B-B14F-4D97-AF65-F5344CB8AC3E}">
        <p14:creationId xmlns="" xmlns:p14="http://schemas.microsoft.com/office/powerpoint/2010/main" val="14895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786</Words>
  <Application>Microsoft Office PowerPoint</Application>
  <PresentationFormat>Prezentácia na obrazovke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Office-téma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HP</cp:lastModifiedBy>
  <cp:revision>1</cp:revision>
  <dcterms:created xsi:type="dcterms:W3CDTF">2021-06-16T09:42:21Z</dcterms:created>
  <dcterms:modified xsi:type="dcterms:W3CDTF">2021-07-03T17:41:24Z</dcterms:modified>
</cp:coreProperties>
</file>